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  <p:sldMasterId id="2147483684" r:id="rId2"/>
  </p:sldMasterIdLst>
  <p:notesMasterIdLst>
    <p:notesMasterId r:id="rId17"/>
  </p:notesMasterIdLst>
  <p:sldIdLst>
    <p:sldId id="256" r:id="rId3"/>
    <p:sldId id="257" r:id="rId4"/>
    <p:sldId id="258" r:id="rId5"/>
    <p:sldId id="260" r:id="rId6"/>
    <p:sldId id="271" r:id="rId7"/>
    <p:sldId id="274" r:id="rId8"/>
    <p:sldId id="276" r:id="rId9"/>
    <p:sldId id="277" r:id="rId10"/>
    <p:sldId id="278" r:id="rId11"/>
    <p:sldId id="275" r:id="rId12"/>
    <p:sldId id="268" r:id="rId13"/>
    <p:sldId id="280" r:id="rId14"/>
    <p:sldId id="270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3" autoAdjust="0"/>
    <p:restoredTop sz="92654" autoAdjust="0"/>
  </p:normalViewPr>
  <p:slideViewPr>
    <p:cSldViewPr snapToGrid="0">
      <p:cViewPr varScale="1">
        <p:scale>
          <a:sx n="82" d="100"/>
          <a:sy n="82" d="100"/>
        </p:scale>
        <p:origin x="-136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-3106" y="-8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8E170-82B6-4B83-AE0F-3CFB1913CCD1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C67A2-59BB-4BE5-985D-7787AF9F9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67A2-59BB-4BE5-985D-7787AF9F99F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67A2-59BB-4BE5-985D-7787AF9F99F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Please fill in with your information!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67A2-59BB-4BE5-985D-7787AF9F99F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67A2-59BB-4BE5-985D-7787AF9F99F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67A2-59BB-4BE5-985D-7787AF9F99F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67A2-59BB-4BE5-985D-7787AF9F99F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67A2-59BB-4BE5-985D-7787AF9F99F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67A2-59BB-4BE5-985D-7787AF9F99F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67A2-59BB-4BE5-985D-7787AF9F99F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67A2-59BB-4BE5-985D-7787AF9F99F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4248723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394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8604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8/29/2018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2949103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8/29/2018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472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FFFFFF"/>
                </a:solidFill>
              </a:rPr>
              <a:pPr/>
              <a:t>8/29/2018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1078304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8/29/2018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3794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8/29/2018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323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8/29/2018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59443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8/29/2018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2786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8/29/2018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45993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48580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8/29/2018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520376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8/29/2018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93676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8/29/2018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596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518571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95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865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1456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019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73938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78885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03353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696" userDrawn="1">
          <p15:clr>
            <a:srgbClr val="F26B43"/>
          </p15:clr>
        </p15:guide>
        <p15:guide id="6" orient="horz" pos="432" userDrawn="1">
          <p15:clr>
            <a:srgbClr val="F26B43"/>
          </p15:clr>
        </p15:guide>
        <p15:guide id="7" orient="horz" pos="1512" userDrawn="1">
          <p15:clr>
            <a:srgbClr val="F26B43"/>
          </p15:clr>
        </p15:guide>
        <p15:guide id="8" pos="5184" userDrawn="1">
          <p15:clr>
            <a:srgbClr val="F26B43"/>
          </p15:clr>
        </p15:guide>
        <p15:guide id="9" pos="702" userDrawn="1">
          <p15:clr>
            <a:srgbClr val="F26B43"/>
          </p15:clr>
        </p15:guide>
        <p15:guide id="10" pos="64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8/29/2018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95187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ason.gmu.edu/~sslayden/Lab/sws/318/chem318.ht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slayden@gmu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mason.gmu.edu/~sslayden/lec/313/313-lec.ht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ai.gmu.edu/mason-honor-code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6621" y="3423138"/>
            <a:ext cx="7350369" cy="677323"/>
          </a:xfrm>
        </p:spPr>
        <p:txBody>
          <a:bodyPr/>
          <a:lstStyle/>
          <a:p>
            <a:r>
              <a:rPr lang="en-US" sz="4050" dirty="0">
                <a:latin typeface="Garamond" panose="02020404030301010803" pitchFamily="18" charset="0"/>
              </a:rPr>
              <a:t>Introduction &amp; Safety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29" y="4311477"/>
            <a:ext cx="5123755" cy="814678"/>
          </a:xfrm>
        </p:spPr>
        <p:txBody>
          <a:bodyPr>
            <a:normAutofit/>
          </a:bodyPr>
          <a:lstStyle/>
          <a:p>
            <a:r>
              <a:rPr lang="en-US" sz="2100" b="1" dirty="0">
                <a:latin typeface="Garamond" panose="02020404030301010803" pitchFamily="18" charset="0"/>
              </a:rPr>
              <a:t>Chemistry </a:t>
            </a:r>
            <a:r>
              <a:rPr lang="en-US" sz="2100" b="1" dirty="0" smtClean="0">
                <a:latin typeface="Garamond" panose="02020404030301010803" pitchFamily="18" charset="0"/>
              </a:rPr>
              <a:t>318</a:t>
            </a:r>
            <a:endParaRPr lang="en-US" sz="2100" b="1" dirty="0">
              <a:latin typeface="Garamond" panose="02020404030301010803" pitchFamily="18" charset="0"/>
            </a:endParaRPr>
          </a:p>
          <a:p>
            <a:r>
              <a:rPr lang="en-US" sz="2100" b="1" dirty="0" smtClean="0">
                <a:latin typeface="Garamond" panose="02020404030301010803" pitchFamily="18" charset="0"/>
              </a:rPr>
              <a:t>Fall </a:t>
            </a:r>
            <a:r>
              <a:rPr lang="en-US" sz="2100" b="1" dirty="0">
                <a:latin typeface="Garamond" panose="02020404030301010803" pitchFamily="18" charset="0"/>
              </a:rPr>
              <a:t>2018</a:t>
            </a:r>
          </a:p>
        </p:txBody>
      </p:sp>
      <p:pic>
        <p:nvPicPr>
          <p:cNvPr id="4" name="Picture 3" descr="Screen Shot 2016-08-04 at 1.13.49 PM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287" b="100000" l="0" r="100000">
                        <a14:foregroundMark x1="54412" y1="62178" x2="54412" y2="62178"/>
                        <a14:foregroundMark x1="40000" y1="60745" x2="40000" y2="60745"/>
                        <a14:foregroundMark x1="40882" y1="65043" x2="40882" y2="65043"/>
                        <a14:foregroundMark x1="42353" y1="67908" x2="42353" y2="67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61404" y="938257"/>
            <a:ext cx="2420802" cy="2484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5673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54811"/>
          </a:xfrm>
          <a:ln w="28575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en-US" dirty="0" smtClean="0"/>
              <a:t>Course Information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8700" y="1785667"/>
            <a:ext cx="7200900" cy="4313207"/>
          </a:xfrm>
          <a:ln w="28575">
            <a:solidFill>
              <a:srgbClr val="FFC000"/>
            </a:solidFill>
          </a:ln>
        </p:spPr>
        <p:txBody>
          <a:bodyPr>
            <a:normAutofit lnSpcReduction="10000"/>
          </a:bodyPr>
          <a:lstStyle/>
          <a:p>
            <a:endParaRPr lang="en-US" sz="800" dirty="0" smtClean="0"/>
          </a:p>
          <a:p>
            <a:pPr>
              <a:buNone/>
            </a:pPr>
            <a:r>
              <a:rPr lang="en-US" sz="2400" b="1" dirty="0" smtClean="0"/>
              <a:t>HIGHLIGHTS</a:t>
            </a:r>
          </a:p>
          <a:p>
            <a:pPr marL="514350" lvl="1" indent="-288925">
              <a:lnSpc>
                <a:spcPct val="7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PowerPoint slides for preparation for lab will be posted on my website (</a:t>
            </a:r>
            <a:r>
              <a:rPr lang="en-US" dirty="0" smtClean="0">
                <a:hlinkClick r:id="rId3"/>
              </a:rPr>
              <a:t>http://mason.gmu.edu/~sslayden/Lab/sws/318/chem318.htm</a:t>
            </a:r>
            <a:r>
              <a:rPr lang="en-US" dirty="0" smtClean="0"/>
              <a:t>) each week before the experiment is scheduled.</a:t>
            </a:r>
          </a:p>
          <a:p>
            <a:pPr marL="514350" lvl="1" indent="-288925">
              <a:lnSpc>
                <a:spcPct val="7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Make sure you have read the Lab Manual and Lab Textbook assignments and you have viewed the Video (where applicable).</a:t>
            </a:r>
          </a:p>
          <a:p>
            <a:pPr marL="514350" lvl="1" indent="-288925">
              <a:lnSpc>
                <a:spcPct val="7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Quizzes will cover material from the Manual, Textbook, and Video.</a:t>
            </a:r>
          </a:p>
          <a:p>
            <a:pPr marL="514350" lvl="1" indent="-288925">
              <a:lnSpc>
                <a:spcPct val="7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Prepare your notebook according to the instructions in the Lab Manual (“pre-lab”). Your pre-lab will be checked at the door before you enter the lab.</a:t>
            </a:r>
          </a:p>
          <a:p>
            <a:pPr marL="514350" lvl="1" indent="-288925">
              <a:lnSpc>
                <a:spcPct val="7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Bring your Lab Manual to every lab. It contains necessary information for your experiment. You may also bring the text.</a:t>
            </a:r>
          </a:p>
          <a:p>
            <a:pPr marL="514350" lvl="1" indent="-288925">
              <a:lnSpc>
                <a:spcPct val="74000"/>
              </a:lnSpc>
            </a:pPr>
            <a:endParaRPr lang="en-US" dirty="0" smtClean="0"/>
          </a:p>
          <a:p>
            <a:pPr marL="514350" lvl="1" indent="-288925">
              <a:lnSpc>
                <a:spcPct val="74000"/>
              </a:lnSpc>
            </a:pPr>
            <a:endParaRPr lang="en-US" dirty="0" smtClean="0"/>
          </a:p>
          <a:p>
            <a:endParaRPr lang="en-US" sz="5100" b="1" dirty="0" smtClean="0"/>
          </a:p>
          <a:p>
            <a:pPr marL="514350" lvl="2" indent="-288925">
              <a:buFont typeface="Arial" pitchFamily="34" charset="0"/>
              <a:buChar char="•"/>
            </a:pPr>
            <a:endParaRPr lang="en-US" sz="4000" dirty="0" smtClean="0"/>
          </a:p>
          <a:p>
            <a:pPr marL="514350" lvl="1" indent="-288925"/>
            <a:endParaRPr lang="en-US" sz="4200" dirty="0" smtClean="0"/>
          </a:p>
          <a:p>
            <a:pPr marL="514350" indent="-288925"/>
            <a:endParaRPr lang="en-US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80691"/>
          </a:xfrm>
          <a:ln w="28575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en-US" dirty="0"/>
              <a:t>Paperwork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68415"/>
            <a:ext cx="7200900" cy="4098985"/>
          </a:xfrm>
          <a:ln w="28575">
            <a:solidFill>
              <a:srgbClr val="FFC000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300" dirty="0" smtClean="0"/>
              <a:t>Please turn in the following forms</a:t>
            </a:r>
          </a:p>
          <a:p>
            <a:r>
              <a:rPr lang="en-US" sz="2600" dirty="0" smtClean="0"/>
              <a:t>Lab/Lecture </a:t>
            </a:r>
            <a:r>
              <a:rPr lang="en-US" sz="2600" dirty="0"/>
              <a:t>Correlation Sheet</a:t>
            </a:r>
          </a:p>
          <a:p>
            <a:pPr lvl="1"/>
            <a:r>
              <a:rPr lang="en-US" sz="2600" dirty="0"/>
              <a:t>CHEM </a:t>
            </a:r>
            <a:r>
              <a:rPr lang="en-US" sz="2600" dirty="0" smtClean="0"/>
              <a:t>314 lecture (C or better grade) </a:t>
            </a:r>
            <a:r>
              <a:rPr lang="en-US" sz="2600" dirty="0"/>
              <a:t>is a pre- or co-requisite for CHEM </a:t>
            </a:r>
            <a:r>
              <a:rPr lang="en-US" sz="2600" dirty="0" smtClean="0"/>
              <a:t>318 laboratory. CHEM 315 lab is a pre-requisite for CHEM 318 lab.</a:t>
            </a:r>
            <a:endParaRPr lang="en-US" sz="2600" dirty="0"/>
          </a:p>
          <a:p>
            <a:pPr lvl="1"/>
            <a:r>
              <a:rPr lang="en-US" sz="2600" dirty="0"/>
              <a:t>Your enrollment in CHEM </a:t>
            </a:r>
            <a:r>
              <a:rPr lang="en-US" sz="2600" dirty="0" smtClean="0"/>
              <a:t>314 </a:t>
            </a:r>
            <a:r>
              <a:rPr lang="en-US" sz="2600" dirty="0"/>
              <a:t>will be checked and students who do not meet this requirement will be dropped</a:t>
            </a:r>
          </a:p>
          <a:p>
            <a:r>
              <a:rPr lang="en-US" sz="2600" dirty="0" smtClean="0"/>
              <a:t>Emergency </a:t>
            </a:r>
            <a:r>
              <a:rPr lang="en-US" sz="2600" dirty="0"/>
              <a:t>Information</a:t>
            </a:r>
          </a:p>
          <a:p>
            <a:r>
              <a:rPr lang="en-US" sz="2600" dirty="0"/>
              <a:t>Safety Regulations for Chemistry </a:t>
            </a:r>
            <a:r>
              <a:rPr lang="en-US" sz="2600" dirty="0" smtClean="0"/>
              <a:t>Laboratories -signed</a:t>
            </a:r>
            <a:endParaRPr lang="en-US" sz="2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677174"/>
          </a:xfrm>
          <a:ln w="28575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30392"/>
            <a:ext cx="7200900" cy="4237008"/>
          </a:xfrm>
          <a:ln w="28575">
            <a:solidFill>
              <a:srgbClr val="FFC000"/>
            </a:solidFill>
          </a:ln>
        </p:spPr>
        <p:txBody>
          <a:bodyPr/>
          <a:lstStyle/>
          <a:p>
            <a:endParaRPr lang="en-US" sz="2700" dirty="0" smtClean="0"/>
          </a:p>
          <a:p>
            <a:r>
              <a:rPr lang="en-US" sz="3200" dirty="0" smtClean="0"/>
              <a:t>Watch a video on NMR spectroscopy.</a:t>
            </a:r>
          </a:p>
          <a:p>
            <a:r>
              <a:rPr lang="en-US" sz="3200" dirty="0" smtClean="0"/>
              <a:t>It is old, but it introduces concepts and terminology that are in current use.</a:t>
            </a:r>
          </a:p>
          <a:p>
            <a:r>
              <a:rPr lang="en-US" sz="3200" dirty="0" smtClean="0"/>
              <a:t>It will help as you read the assignment from Mohrig and Solomons for next week.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677174"/>
          </a:xfrm>
          <a:ln w="28575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Next Week…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30392"/>
            <a:ext cx="7200900" cy="4237008"/>
          </a:xfrm>
          <a:ln w="28575">
            <a:solidFill>
              <a:srgbClr val="FFC000"/>
            </a:solidFill>
          </a:ln>
        </p:spPr>
        <p:txBody>
          <a:bodyPr>
            <a:normAutofit lnSpcReduction="10000"/>
          </a:bodyPr>
          <a:lstStyle/>
          <a:p>
            <a:endParaRPr lang="en-US" sz="2700" dirty="0" smtClean="0"/>
          </a:p>
          <a:p>
            <a:r>
              <a:rPr lang="en-US" sz="2700" dirty="0" smtClean="0"/>
              <a:t>NMR Spectroscopy Lecture </a:t>
            </a:r>
          </a:p>
          <a:p>
            <a:pPr lvl="1"/>
            <a:r>
              <a:rPr lang="en-US" sz="2700" dirty="0" smtClean="0"/>
              <a:t>Instructor will notify you about the location of the recitation room</a:t>
            </a:r>
          </a:p>
          <a:p>
            <a:pPr lvl="1"/>
            <a:r>
              <a:rPr lang="en-US" sz="2700" dirty="0" smtClean="0"/>
              <a:t>Read </a:t>
            </a:r>
            <a:r>
              <a:rPr lang="en-US" sz="2700" dirty="0" err="1" smtClean="0"/>
              <a:t>Mohrig</a:t>
            </a:r>
            <a:r>
              <a:rPr lang="en-US" sz="2700" dirty="0" smtClean="0"/>
              <a:t>, </a:t>
            </a:r>
            <a:r>
              <a:rPr lang="en-US" sz="2700" dirty="0" err="1" smtClean="0"/>
              <a:t>Solomons</a:t>
            </a:r>
            <a:r>
              <a:rPr lang="en-US" sz="2700" dirty="0" smtClean="0"/>
              <a:t> and the Lab Manual assignment</a:t>
            </a:r>
          </a:p>
          <a:p>
            <a:r>
              <a:rPr lang="en-US" sz="2700" dirty="0" smtClean="0"/>
              <a:t>Print the NMR slides handout </a:t>
            </a:r>
            <a:r>
              <a:rPr lang="en-US" sz="2700" i="1" u="sng" dirty="0" smtClean="0"/>
              <a:t>before</a:t>
            </a:r>
            <a:r>
              <a:rPr lang="en-US" sz="2700" dirty="0" smtClean="0"/>
              <a:t> class to take notes on during lecture</a:t>
            </a:r>
          </a:p>
          <a:p>
            <a:pPr lvl="1"/>
            <a:r>
              <a:rPr lang="en-US" sz="2700" dirty="0" smtClean="0"/>
              <a:t>Print out the NMR Spectroscopy packet</a:t>
            </a:r>
          </a:p>
          <a:p>
            <a:pPr lvl="1"/>
            <a:r>
              <a:rPr lang="en-US" sz="2700" dirty="0" smtClean="0"/>
              <a:t>(Both available on BlackBoard)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677174"/>
          </a:xfrm>
          <a:ln w="28575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Next Week…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30392"/>
            <a:ext cx="7200900" cy="4237008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endParaRPr lang="en-US" sz="2700" dirty="0" smtClean="0"/>
          </a:p>
          <a:p>
            <a:r>
              <a:rPr lang="en-US" sz="2800" dirty="0" smtClean="0"/>
              <a:t>The </a:t>
            </a:r>
            <a:r>
              <a:rPr lang="en-US" sz="2800" u="sng" dirty="0" smtClean="0"/>
              <a:t>quiz next week</a:t>
            </a:r>
            <a:r>
              <a:rPr lang="en-US" sz="2800" dirty="0" smtClean="0"/>
              <a:t> will be on NMR terminology and simple concepts derived from the reading assignment. </a:t>
            </a:r>
            <a:endParaRPr lang="en-US" sz="2800" smtClean="0"/>
          </a:p>
          <a:p>
            <a:endParaRPr lang="en-US" sz="2800" dirty="0" smtClean="0"/>
          </a:p>
          <a:p>
            <a:pPr lvl="1"/>
            <a:r>
              <a:rPr lang="en-US" sz="2800" dirty="0" smtClean="0"/>
              <a:t>There will NOT be interpretation of spectra until later.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003852"/>
            <a:ext cx="7200900" cy="588894"/>
          </a:xfr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Garamond" panose="02020404030301010803" pitchFamily="18" charset="0"/>
              </a:rPr>
              <a:t>Welcome to Organic Chemistry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894115"/>
            <a:ext cx="7200900" cy="3853188"/>
          </a:xfr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100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ctr">
              <a:buNone/>
            </a:pPr>
            <a:endParaRPr lang="en-US" sz="2800" b="1" dirty="0" smtClean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ctr"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CHEM 318</a:t>
            </a:r>
            <a:endParaRPr lang="en-US" sz="2800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marL="841248" lvl="2" algn="ctr">
              <a:spcBef>
                <a:spcPts val="1000"/>
              </a:spcBef>
              <a:buNone/>
            </a:pPr>
            <a:r>
              <a:rPr lang="en-US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Organic Chemistry Laboratory </a:t>
            </a:r>
            <a:r>
              <a:rPr lang="en-US" sz="240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II</a:t>
            </a:r>
            <a:endParaRPr lang="en-US" sz="2400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marL="384048" lvl="1" algn="ctr">
              <a:spcBef>
                <a:spcPts val="1000"/>
              </a:spcBef>
              <a:buNone/>
            </a:pPr>
            <a:r>
              <a:rPr lang="en-US" sz="2800" b="1" dirty="0">
                <a:solidFill>
                  <a:schemeClr val="tx2"/>
                </a:solidFill>
                <a:latin typeface="Garamond" panose="02020404030301010803" pitchFamily="18" charset="0"/>
              </a:rPr>
              <a:t>Planetary </a:t>
            </a:r>
            <a:r>
              <a:rPr lang="en-US" sz="280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409</a:t>
            </a:r>
            <a:endParaRPr lang="en-US" sz="2800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ctr">
              <a:buNone/>
            </a:pPr>
            <a:endParaRPr lang="en-US" sz="2100" b="1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1097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677174"/>
          </a:xfrm>
          <a:ln w="28575">
            <a:solidFill>
              <a:srgbClr val="FFC000"/>
            </a:solidFill>
            <a:prstDash val="solid"/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587260"/>
            <a:ext cx="7200900" cy="4280140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marL="404813" indent="-382588" algn="ctr">
              <a:buNone/>
            </a:pPr>
            <a:endParaRPr lang="en-US" sz="2800" dirty="0" smtClean="0"/>
          </a:p>
          <a:p>
            <a:pPr marL="404813" indent="-382588" algn="ctr">
              <a:buNone/>
            </a:pPr>
            <a:r>
              <a:rPr lang="en-US" sz="2800" dirty="0" smtClean="0"/>
              <a:t>Dr. S. W. Slayden</a:t>
            </a:r>
          </a:p>
          <a:p>
            <a:pPr marL="404813" indent="-382588" algn="ctr">
              <a:buNone/>
            </a:pPr>
            <a:r>
              <a:rPr lang="en-US" sz="2800" dirty="0" smtClean="0"/>
              <a:t>333 Planetary Hall</a:t>
            </a:r>
          </a:p>
          <a:p>
            <a:pPr marL="404813" indent="-382588" algn="ctr">
              <a:buNone/>
            </a:pPr>
            <a:r>
              <a:rPr lang="en-US" sz="2800" dirty="0" smtClean="0">
                <a:hlinkClick r:id="rId3"/>
              </a:rPr>
              <a:t>sslayden@gmu.edu</a:t>
            </a:r>
            <a:endParaRPr lang="en-US" sz="2800" dirty="0" smtClean="0"/>
          </a:p>
          <a:p>
            <a:pPr marL="404813" indent="-382588" algn="ctr">
              <a:buNone/>
            </a:pPr>
            <a:r>
              <a:rPr lang="en-US" sz="2800" dirty="0" smtClean="0">
                <a:hlinkClick r:id="rId4"/>
              </a:rPr>
              <a:t>http://mason.gmu.edu/~sslayden</a:t>
            </a:r>
            <a:endParaRPr lang="en-US" sz="2800" dirty="0" smtClean="0"/>
          </a:p>
          <a:p>
            <a:pPr marL="404813" indent="-382588" algn="ctr">
              <a:buNone/>
            </a:pPr>
            <a:endParaRPr lang="en-US" sz="2800" dirty="0" smtClean="0"/>
          </a:p>
          <a:p>
            <a:pPr marL="404813" indent="-382588" algn="ctr">
              <a:buNone/>
            </a:pPr>
            <a:r>
              <a:rPr lang="en-US" sz="2800" dirty="0" smtClean="0"/>
              <a:t>T, </a:t>
            </a:r>
            <a:r>
              <a:rPr lang="en-US" sz="2800" dirty="0" err="1" smtClean="0"/>
              <a:t>Th</a:t>
            </a:r>
            <a:r>
              <a:rPr lang="en-US" sz="2800" dirty="0" smtClean="0"/>
              <a:t> 10:30-11:30 and by appointment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677174"/>
          </a:xfrm>
          <a:ln w="28575"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dirty="0" smtClean="0"/>
              <a:t>Course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47645"/>
            <a:ext cx="7200900" cy="4219755"/>
          </a:xfrm>
          <a:ln w="28575">
            <a:solidFill>
              <a:srgbClr val="FFC000"/>
            </a:solidFill>
          </a:ln>
        </p:spPr>
        <p:txBody>
          <a:bodyPr>
            <a:normAutofit fontScale="92500"/>
          </a:bodyPr>
          <a:lstStyle/>
          <a:p>
            <a:r>
              <a:rPr lang="en-US" sz="2800" b="1" dirty="0"/>
              <a:t>Course </a:t>
            </a:r>
            <a:r>
              <a:rPr lang="en-US" sz="2800" b="1" dirty="0" smtClean="0"/>
              <a:t>Materials</a:t>
            </a:r>
            <a:r>
              <a:rPr lang="en-US" sz="2800" dirty="0" smtClean="0"/>
              <a:t> (all available at JC bookstore)</a:t>
            </a:r>
            <a:endParaRPr lang="en-US" sz="2800" dirty="0"/>
          </a:p>
          <a:p>
            <a:pPr lvl="1"/>
            <a:r>
              <a:rPr lang="en-US" sz="2500" dirty="0"/>
              <a:t>Organic lab manual – 2017 </a:t>
            </a:r>
            <a:r>
              <a:rPr lang="en-US" sz="2500" dirty="0" smtClean="0"/>
              <a:t>edition – green cover</a:t>
            </a:r>
            <a:endParaRPr lang="en-US" sz="2500" dirty="0"/>
          </a:p>
          <a:p>
            <a:pPr lvl="1"/>
            <a:r>
              <a:rPr lang="en-US" sz="2500" dirty="0" err="1"/>
              <a:t>Mohrig</a:t>
            </a:r>
            <a:r>
              <a:rPr lang="en-US" sz="2500" dirty="0"/>
              <a:t> (lab) textbook</a:t>
            </a:r>
          </a:p>
          <a:p>
            <a:pPr lvl="1"/>
            <a:r>
              <a:rPr lang="en-US" sz="2500" dirty="0" err="1"/>
              <a:t>Solomons</a:t>
            </a:r>
            <a:r>
              <a:rPr lang="en-US" sz="2500" dirty="0"/>
              <a:t> (lecture) textbook</a:t>
            </a:r>
          </a:p>
          <a:p>
            <a:pPr lvl="1"/>
            <a:r>
              <a:rPr lang="en-US" sz="2500" dirty="0"/>
              <a:t>Lab notebook</a:t>
            </a:r>
          </a:p>
          <a:p>
            <a:pPr lvl="1"/>
            <a:r>
              <a:rPr lang="en-US" sz="2500" dirty="0"/>
              <a:t>Goggles</a:t>
            </a:r>
          </a:p>
          <a:p>
            <a:pPr lvl="1"/>
            <a:endParaRPr lang="en-US" sz="2500" dirty="0"/>
          </a:p>
          <a:p>
            <a:r>
              <a:rPr lang="en-US" sz="2800" b="1" dirty="0" smtClean="0"/>
              <a:t>Blackboard </a:t>
            </a:r>
            <a:r>
              <a:rPr lang="en-US" sz="3200" dirty="0" smtClean="0"/>
              <a:t>– m</a:t>
            </a:r>
            <a:r>
              <a:rPr lang="en-US" sz="2800" dirty="0" smtClean="0"/>
              <a:t>ake sure you can access the Bb course information and PowerPoint slides!!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54811"/>
          </a:xfrm>
          <a:ln w="28575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en-US" dirty="0" smtClean="0"/>
              <a:t>Course Information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8700" y="1785667"/>
            <a:ext cx="7200900" cy="4313207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endParaRPr lang="en-US" sz="1200" dirty="0"/>
          </a:p>
          <a:p>
            <a:pPr>
              <a:buNone/>
            </a:pPr>
            <a:r>
              <a:rPr lang="en-US" sz="4600" dirty="0" smtClean="0"/>
              <a:t>Please read these sections on BlackBoard:</a:t>
            </a:r>
          </a:p>
          <a:p>
            <a:pPr lvl="1"/>
            <a:r>
              <a:rPr lang="en-US" sz="4000" b="1" dirty="0" smtClean="0"/>
              <a:t>Syllabus and Course Materials </a:t>
            </a:r>
          </a:p>
          <a:p>
            <a:pPr lvl="1"/>
            <a:r>
              <a:rPr lang="en-US" sz="4000" b="1" dirty="0" smtClean="0"/>
              <a:t>Course Policies and Information</a:t>
            </a:r>
            <a:endParaRPr lang="en-US" sz="4000" dirty="0" smtClean="0"/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54811"/>
          </a:xfrm>
          <a:ln w="28575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en-US" dirty="0" smtClean="0"/>
              <a:t>Course Information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8700" y="1785667"/>
            <a:ext cx="7200900" cy="4313207"/>
          </a:xfrm>
          <a:ln w="28575">
            <a:solidFill>
              <a:srgbClr val="FFC000"/>
            </a:solidFill>
          </a:ln>
        </p:spPr>
        <p:txBody>
          <a:bodyPr>
            <a:normAutofit fontScale="47500" lnSpcReduction="20000"/>
          </a:bodyPr>
          <a:lstStyle/>
          <a:p>
            <a:endParaRPr lang="en-US" sz="1200" dirty="0"/>
          </a:p>
          <a:p>
            <a:pPr>
              <a:buNone/>
            </a:pPr>
            <a:r>
              <a:rPr lang="en-US" sz="5100" b="1" dirty="0" smtClean="0"/>
              <a:t>HIGHLIGHTS</a:t>
            </a:r>
          </a:p>
          <a:p>
            <a:pPr marL="514350" lvl="1" indent="-288925"/>
            <a:r>
              <a:rPr lang="en-US" sz="4200" dirty="0" smtClean="0"/>
              <a:t>The schedule of experiments might be updated during the semester, if necessary.</a:t>
            </a:r>
          </a:p>
          <a:p>
            <a:pPr marL="514350" lvl="1" indent="-288925"/>
            <a:r>
              <a:rPr lang="en-US" sz="4200" dirty="0" smtClean="0"/>
              <a:t>The course policies are the official policies for the course.</a:t>
            </a:r>
          </a:p>
          <a:p>
            <a:pPr marL="739775" lvl="2" indent="-288925">
              <a:buFont typeface="Arial" pitchFamily="34" charset="0"/>
              <a:buChar char="•"/>
            </a:pPr>
            <a:r>
              <a:rPr lang="en-US" sz="4000" dirty="0" smtClean="0"/>
              <a:t>Pre- or co-requisite for CHEM 315 is CHEM 313 lecture. If you drop lecture, you must also drop lab.</a:t>
            </a:r>
          </a:p>
          <a:p>
            <a:pPr marL="739775" lvl="2" indent="-288925">
              <a:buFont typeface="Arial" pitchFamily="34" charset="0"/>
              <a:buChar char="•"/>
            </a:pPr>
            <a:r>
              <a:rPr lang="en-US" sz="4000" dirty="0" smtClean="0"/>
              <a:t>Attendance is required. It may be possible to arrange a make-up lab. </a:t>
            </a:r>
          </a:p>
          <a:p>
            <a:pPr marL="739775" lvl="2" indent="-288925">
              <a:buFont typeface="Arial" pitchFamily="34" charset="0"/>
              <a:buChar char="•"/>
            </a:pPr>
            <a:r>
              <a:rPr lang="en-US" sz="4000" dirty="0" smtClean="0"/>
              <a:t>Grading: Weekly quiz (50 pts); Weekly notebook (35 pts); Experiment Report (100 pts); Final exam (200 pts)</a:t>
            </a:r>
          </a:p>
          <a:p>
            <a:pPr marL="739775" lvl="2" indent="-288925">
              <a:buFont typeface="Arial" pitchFamily="34" charset="0"/>
              <a:buChar char="•"/>
            </a:pPr>
            <a:r>
              <a:rPr lang="en-US" sz="4000" dirty="0" smtClean="0"/>
              <a:t>Reports are due at the beginning of class. Late penalty (20%).</a:t>
            </a:r>
          </a:p>
          <a:p>
            <a:pPr marL="739775" lvl="2" indent="-288925">
              <a:buFont typeface="Arial" pitchFamily="34" charset="0"/>
              <a:buChar char="•"/>
            </a:pPr>
            <a:r>
              <a:rPr lang="en-US" sz="4000" dirty="0" smtClean="0"/>
              <a:t>If you are late for the quiz, you will not be given extra time. </a:t>
            </a:r>
          </a:p>
          <a:p>
            <a:pPr marL="739775" lvl="2" indent="-288925">
              <a:buFont typeface="Arial" pitchFamily="34" charset="0"/>
              <a:buChar char="•"/>
            </a:pPr>
            <a:r>
              <a:rPr lang="en-US" sz="4000" dirty="0" smtClean="0"/>
              <a:t>If the quiz is over and recitation has begun, you will not be allowed to attend lab</a:t>
            </a:r>
          </a:p>
          <a:p>
            <a:pPr marL="514350" lvl="2" indent="-288925">
              <a:buFont typeface="Arial" pitchFamily="34" charset="0"/>
              <a:buChar char="•"/>
            </a:pPr>
            <a:endParaRPr lang="en-US" sz="4000" dirty="0" smtClean="0"/>
          </a:p>
          <a:p>
            <a:pPr marL="514350" lvl="1" indent="-288925"/>
            <a:endParaRPr lang="en-US" sz="4200" dirty="0" smtClean="0"/>
          </a:p>
          <a:p>
            <a:pPr marL="514350" indent="-288925"/>
            <a:endParaRPr lang="en-US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54811"/>
          </a:xfrm>
          <a:ln w="28575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en-US" dirty="0" smtClean="0"/>
              <a:t>Course Information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8700" y="1785667"/>
            <a:ext cx="7200900" cy="4313207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HIGHLIGHTS</a:t>
            </a:r>
          </a:p>
          <a:p>
            <a:pPr>
              <a:buNone/>
            </a:pPr>
            <a:endParaRPr lang="en-US" b="1" dirty="0" smtClean="0"/>
          </a:p>
          <a:p>
            <a:pPr marL="514350" lvl="1" indent="-288925">
              <a:lnSpc>
                <a:spcPct val="74000"/>
              </a:lnSpc>
            </a:pPr>
            <a:r>
              <a:rPr lang="en-US" sz="2400" dirty="0" smtClean="0"/>
              <a:t>Honor Code</a:t>
            </a:r>
          </a:p>
          <a:p>
            <a:pPr marL="739775" lvl="2" indent="-288925">
              <a:lnSpc>
                <a:spcPct val="74000"/>
              </a:lnSpc>
              <a:buFont typeface="Arial" pitchFamily="34" charset="0"/>
              <a:buChar char="•"/>
            </a:pPr>
            <a:r>
              <a:rPr lang="en-US" sz="1900" dirty="0" smtClean="0"/>
              <a:t>The GMU student Honor Code may be found at </a:t>
            </a:r>
            <a:r>
              <a:rPr lang="en-US" sz="1900" dirty="0" smtClean="0">
                <a:hlinkClick r:id="rId3"/>
              </a:rPr>
              <a:t>https://oai.gmu.edu/mason-honor-code/</a:t>
            </a:r>
            <a:endParaRPr lang="en-US" sz="1900" dirty="0" smtClean="0"/>
          </a:p>
          <a:p>
            <a:pPr marL="739775" lvl="2" indent="-288925">
              <a:lnSpc>
                <a:spcPct val="74000"/>
              </a:lnSpc>
              <a:buFont typeface="Arial" pitchFamily="34" charset="0"/>
              <a:buChar char="•"/>
            </a:pPr>
            <a:endParaRPr lang="en-US" sz="1900" dirty="0" smtClean="0"/>
          </a:p>
          <a:p>
            <a:pPr marL="739775" lvl="2" indent="-288925">
              <a:lnSpc>
                <a:spcPct val="74000"/>
              </a:lnSpc>
              <a:buFont typeface="Arial" pitchFamily="34" charset="0"/>
              <a:buChar char="•"/>
            </a:pPr>
            <a:r>
              <a:rPr lang="en-US" sz="1900" dirty="0" smtClean="0"/>
              <a:t>The “big three” categories of science misconduct will be dealt with seriously:</a:t>
            </a:r>
          </a:p>
          <a:p>
            <a:pPr marL="1196975" lvl="3" indent="-288925">
              <a:lnSpc>
                <a:spcPct val="74000"/>
              </a:lnSpc>
              <a:buFont typeface="Arial" pitchFamily="34" charset="0"/>
              <a:buChar char="•"/>
            </a:pPr>
            <a:r>
              <a:rPr lang="en-US" sz="1900" b="1" i="0" dirty="0" smtClean="0"/>
              <a:t>FALSIFICATION</a:t>
            </a:r>
            <a:r>
              <a:rPr lang="en-US" sz="1900" i="0" dirty="0" smtClean="0"/>
              <a:t>: altering or fudging data or results</a:t>
            </a:r>
          </a:p>
          <a:p>
            <a:pPr marL="1196975" lvl="3" indent="-288925">
              <a:lnSpc>
                <a:spcPct val="74000"/>
              </a:lnSpc>
              <a:buFont typeface="Arial" pitchFamily="34" charset="0"/>
              <a:buChar char="•"/>
            </a:pPr>
            <a:r>
              <a:rPr lang="en-US" sz="1900" b="1" i="0" dirty="0" smtClean="0"/>
              <a:t>FABRICATION</a:t>
            </a:r>
            <a:r>
              <a:rPr lang="en-US" sz="1900" i="0" dirty="0" smtClean="0"/>
              <a:t>: making up data/results</a:t>
            </a:r>
          </a:p>
          <a:p>
            <a:pPr marL="1196975" lvl="3" indent="-288925">
              <a:lnSpc>
                <a:spcPct val="74000"/>
              </a:lnSpc>
              <a:buFont typeface="Arial" pitchFamily="34" charset="0"/>
              <a:buChar char="•"/>
            </a:pPr>
            <a:r>
              <a:rPr lang="en-US" sz="1900" b="1" i="0" dirty="0" smtClean="0"/>
              <a:t>PLAGIARISM</a:t>
            </a:r>
            <a:r>
              <a:rPr lang="en-US" sz="1900" i="0" dirty="0" smtClean="0"/>
              <a:t>: submitting work that is not your own/not acknowledging sources of information</a:t>
            </a:r>
          </a:p>
          <a:p>
            <a:pPr marL="514350" lvl="2" indent="-288925">
              <a:buFont typeface="Arial" pitchFamily="34" charset="0"/>
              <a:buChar char="•"/>
            </a:pPr>
            <a:endParaRPr lang="en-US" sz="4000" dirty="0" smtClean="0"/>
          </a:p>
          <a:p>
            <a:pPr marL="514350" lvl="1" indent="-288925"/>
            <a:endParaRPr lang="en-US" sz="4200" dirty="0" smtClean="0"/>
          </a:p>
          <a:p>
            <a:pPr marL="514350" indent="-288925"/>
            <a:endParaRPr lang="en-US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54811"/>
          </a:xfrm>
          <a:ln w="28575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en-US" dirty="0" smtClean="0"/>
              <a:t>Course Information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8700" y="1785667"/>
            <a:ext cx="7200900" cy="4313207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HIGHLIGHTS</a:t>
            </a:r>
          </a:p>
          <a:p>
            <a:pPr>
              <a:buNone/>
            </a:pPr>
            <a:endParaRPr lang="en-US" sz="1800" b="1" dirty="0" smtClean="0"/>
          </a:p>
          <a:p>
            <a:pPr marL="514350" lvl="1" indent="-288925">
              <a:lnSpc>
                <a:spcPct val="74000"/>
              </a:lnSpc>
            </a:pPr>
            <a:r>
              <a:rPr lang="en-US" sz="2400" dirty="0" smtClean="0"/>
              <a:t>Safety</a:t>
            </a:r>
          </a:p>
          <a:p>
            <a:pPr marL="382588" indent="17463">
              <a:buNone/>
            </a:pPr>
            <a:r>
              <a:rPr lang="en-US" dirty="0" smtClean="0"/>
              <a:t>Proper clothing must be worn at all times, otherwise you cannot attend lab.</a:t>
            </a:r>
          </a:p>
          <a:p>
            <a:pPr lvl="1"/>
            <a:r>
              <a:rPr lang="en-US" dirty="0" smtClean="0"/>
              <a:t>Closed-toed solid-surface shoes – no ballet flats, slip-ons (Crocs, Birkenstocks), or canvas shoes (Toms).</a:t>
            </a:r>
          </a:p>
          <a:p>
            <a:pPr lvl="1"/>
            <a:r>
              <a:rPr lang="en-US" dirty="0" smtClean="0"/>
              <a:t>Long pants – no shorts, skirts, or leggings/</a:t>
            </a:r>
            <a:r>
              <a:rPr lang="en-US" dirty="0" err="1" smtClean="0"/>
              <a:t>jeggings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Goggles and lab coats at all times.</a:t>
            </a:r>
          </a:p>
          <a:p>
            <a:pPr lvl="1"/>
            <a:r>
              <a:rPr lang="en-US" dirty="0" smtClean="0"/>
              <a:t>No cell phones, eating, drinking, guests or pets.</a:t>
            </a:r>
          </a:p>
          <a:p>
            <a:pPr marL="514350" lvl="1" indent="-288925">
              <a:lnSpc>
                <a:spcPct val="74000"/>
              </a:lnSpc>
            </a:pPr>
            <a:endParaRPr lang="en-US" sz="2400" dirty="0" smtClean="0"/>
          </a:p>
          <a:p>
            <a:pPr marL="514350" lvl="2" indent="-288925">
              <a:buFont typeface="Arial" pitchFamily="34" charset="0"/>
              <a:buChar char="•"/>
            </a:pPr>
            <a:endParaRPr lang="en-US" sz="4000" dirty="0" smtClean="0"/>
          </a:p>
          <a:p>
            <a:pPr marL="514350" lvl="1" indent="-288925"/>
            <a:endParaRPr lang="en-US" sz="4200" dirty="0" smtClean="0"/>
          </a:p>
          <a:p>
            <a:pPr marL="514350" indent="-288925"/>
            <a:endParaRPr lang="en-US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54811"/>
          </a:xfrm>
          <a:ln w="28575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en-US" dirty="0" smtClean="0"/>
              <a:t>Course Information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8700" y="1785667"/>
            <a:ext cx="7200900" cy="4313207"/>
          </a:xfrm>
          <a:ln w="28575">
            <a:solidFill>
              <a:srgbClr val="FFC000"/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b="1" dirty="0" smtClean="0"/>
              <a:t>HIGHLIGHTS</a:t>
            </a:r>
          </a:p>
          <a:p>
            <a:pPr>
              <a:buNone/>
            </a:pPr>
            <a:endParaRPr lang="en-US" sz="1800" b="1" dirty="0" smtClean="0"/>
          </a:p>
          <a:p>
            <a:pPr marL="514350" lvl="1" indent="-288925">
              <a:lnSpc>
                <a:spcPct val="74000"/>
              </a:lnSpc>
            </a:pPr>
            <a:r>
              <a:rPr lang="en-US" sz="2800" dirty="0" smtClean="0"/>
              <a:t>Safety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Eye wash station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Emergency shower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Fire extinguisher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Fire blanket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Broken glass container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Hoods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Negative air flow in room – keep door closed at all times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Spill kit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First aid kit</a:t>
            </a:r>
          </a:p>
          <a:p>
            <a:pPr marL="514350" lvl="1" indent="-288925">
              <a:lnSpc>
                <a:spcPct val="74000"/>
              </a:lnSpc>
            </a:pPr>
            <a:endParaRPr lang="en-US" sz="2400" dirty="0" smtClean="0"/>
          </a:p>
          <a:p>
            <a:pPr marL="514350" lvl="2" indent="-288925">
              <a:buFont typeface="Arial" pitchFamily="34" charset="0"/>
              <a:buChar char="•"/>
            </a:pPr>
            <a:endParaRPr lang="en-US" sz="4000" dirty="0" smtClean="0"/>
          </a:p>
          <a:p>
            <a:pPr marL="514350" lvl="1" indent="-288925"/>
            <a:endParaRPr lang="en-US" sz="4200" dirty="0" smtClean="0"/>
          </a:p>
          <a:p>
            <a:pPr marL="514350" indent="-288925"/>
            <a:endParaRPr lang="en-US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8">
      <a:dk1>
        <a:srgbClr val="006600"/>
      </a:dk1>
      <a:lt1>
        <a:srgbClr val="006600"/>
      </a:lt1>
      <a:dk2>
        <a:srgbClr val="FFC000"/>
      </a:dk2>
      <a:lt2>
        <a:srgbClr val="006600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1_Crop">
  <a:themeElements>
    <a:clrScheme name="Custom 23">
      <a:dk1>
        <a:srgbClr val="FFFFFF"/>
      </a:dk1>
      <a:lt1>
        <a:srgbClr val="FFFFFF"/>
      </a:lt1>
      <a:dk2>
        <a:srgbClr val="006600"/>
      </a:dk2>
      <a:lt2>
        <a:srgbClr val="FFFFFF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</TotalTime>
  <Words>688</Words>
  <Application>Microsoft Office PowerPoint</Application>
  <PresentationFormat>On-screen Show (4:3)</PresentationFormat>
  <Paragraphs>128</Paragraphs>
  <Slides>14</Slides>
  <Notes>10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Crop</vt:lpstr>
      <vt:lpstr>1_Crop</vt:lpstr>
      <vt:lpstr>Introduction &amp; Safety</vt:lpstr>
      <vt:lpstr>Welcome to Organic Chemistry</vt:lpstr>
      <vt:lpstr>Contact Information</vt:lpstr>
      <vt:lpstr>Course Materials</vt:lpstr>
      <vt:lpstr>Course Information</vt:lpstr>
      <vt:lpstr>Course Information</vt:lpstr>
      <vt:lpstr>Course Information</vt:lpstr>
      <vt:lpstr>Course Information</vt:lpstr>
      <vt:lpstr>Course Information</vt:lpstr>
      <vt:lpstr>Course Information</vt:lpstr>
      <vt:lpstr>Paperwork</vt:lpstr>
      <vt:lpstr>Today</vt:lpstr>
      <vt:lpstr>Next Week…</vt:lpstr>
      <vt:lpstr>Next Week…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Ross, Arion E;Elizabeth Lang</dc:creator>
  <cp:lastModifiedBy>Owner</cp:lastModifiedBy>
  <cp:revision>74</cp:revision>
  <dcterms:created xsi:type="dcterms:W3CDTF">2016-08-04T16:44:57Z</dcterms:created>
  <dcterms:modified xsi:type="dcterms:W3CDTF">2018-08-30T00:17:16Z</dcterms:modified>
</cp:coreProperties>
</file>