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 id="2147483684" r:id="rId2"/>
  </p:sldMasterIdLst>
  <p:notesMasterIdLst>
    <p:notesMasterId r:id="rId18"/>
  </p:notesMasterIdLst>
  <p:sldIdLst>
    <p:sldId id="256" r:id="rId3"/>
    <p:sldId id="257" r:id="rId4"/>
    <p:sldId id="276" r:id="rId5"/>
    <p:sldId id="311" r:id="rId6"/>
    <p:sldId id="315" r:id="rId7"/>
    <p:sldId id="316" r:id="rId8"/>
    <p:sldId id="259" r:id="rId9"/>
    <p:sldId id="317" r:id="rId10"/>
    <p:sldId id="318" r:id="rId11"/>
    <p:sldId id="319" r:id="rId12"/>
    <p:sldId id="260" r:id="rId13"/>
    <p:sldId id="313" r:id="rId14"/>
    <p:sldId id="261" r:id="rId15"/>
    <p:sldId id="314" r:id="rId16"/>
    <p:sldId id="32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7221"/>
    <a:srgbClr val="0F0F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55" autoAdjust="0"/>
    <p:restoredTop sz="98792" autoAdjust="0"/>
  </p:normalViewPr>
  <p:slideViewPr>
    <p:cSldViewPr snapToGrid="0">
      <p:cViewPr varScale="1">
        <p:scale>
          <a:sx n="76" d="100"/>
          <a:sy n="76" d="100"/>
        </p:scale>
        <p:origin x="-678" y="-84"/>
      </p:cViewPr>
      <p:guideLst>
        <p:guide orient="horz" pos="2160"/>
        <p:guide pos="2880"/>
      </p:guideLst>
    </p:cSldViewPr>
  </p:slideViewPr>
  <p:notesTextViewPr>
    <p:cViewPr>
      <p:scale>
        <a:sx n="1" d="1"/>
        <a:sy n="1" d="1"/>
      </p:scale>
      <p:origin x="0" y="0"/>
    </p:cViewPr>
  </p:notesTextViewPr>
  <p:notesViewPr>
    <p:cSldViewPr snapToGrid="0">
      <p:cViewPr varScale="1">
        <p:scale>
          <a:sx n="67" d="100"/>
          <a:sy n="67" d="100"/>
        </p:scale>
        <p:origin x="-3106"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2405-15C9-4616-A831-CB6D19933006}" type="datetimeFigureOut">
              <a:rPr lang="en-US" smtClean="0"/>
              <a:pPr/>
              <a:t>9/24/2018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E258C-2E14-464A-AA57-180544448B6D}" type="slidenum">
              <a:rPr lang="en-US" smtClean="0"/>
              <a:pPr/>
              <a:t>‹#›</a:t>
            </a:fld>
            <a:endParaRPr lang="en-US" dirty="0"/>
          </a:p>
        </p:txBody>
      </p:sp>
    </p:spTree>
    <p:extLst>
      <p:ext uri="{BB962C8B-B14F-4D97-AF65-F5344CB8AC3E}">
        <p14:creationId xmlns:p14="http://schemas.microsoft.com/office/powerpoint/2010/main" xmlns="" val="197279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i="0"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t>
            </a:r>
            <a:r>
              <a:rPr lang="en-US" sz="1200" kern="1200" dirty="0">
                <a:solidFill>
                  <a:schemeClr val="tx1"/>
                </a:solidFill>
                <a:latin typeface="+mn-lt"/>
                <a:ea typeface="+mn-ea"/>
                <a:cs typeface="+mn-cs"/>
              </a:rPr>
              <a:t>pellets have been treated with acid to remove the layer of aluminum oxides and hydroxides, exposing a surface of Al</a:t>
            </a:r>
            <a:r>
              <a:rPr lang="en-US" sz="1200" kern="1200" baseline="30000" dirty="0">
                <a:solidFill>
                  <a:schemeClr val="tx1"/>
                </a:solidFill>
                <a:latin typeface="+mn-lt"/>
                <a:ea typeface="+mn-ea"/>
                <a:cs typeface="+mn-cs"/>
              </a:rPr>
              <a:t>0</a:t>
            </a:r>
            <a:r>
              <a:rPr lang="en-US" sz="1200" kern="1200" dirty="0">
                <a:solidFill>
                  <a:schemeClr val="tx1"/>
                </a:solidFill>
                <a:latin typeface="+mn-lt"/>
                <a:ea typeface="+mn-ea"/>
                <a:cs typeface="+mn-cs"/>
              </a:rPr>
              <a:t>. Increase the surface area of the pellet by sanding its surface.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E258C-2E14-464A-AA57-180544448B6D}"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42487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4339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848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94910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214047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solidFill>
                  <a:srgbClr val="FFFFFF"/>
                </a:solidFill>
              </a:rPr>
              <a:pPr/>
              <a:t>9/24/2018</a:t>
            </a:fld>
            <a:endParaRPr lang="en-US" dirty="0">
              <a:solidFill>
                <a:srgbClr val="FFFFFF"/>
              </a:solidFill>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solidFill>
                <a:srgbClr val="FFFFFF"/>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solidFill>
                  <a:srgbClr val="FFFFFF"/>
                </a:solidFill>
              </a:rPr>
              <a:pPr/>
              <a:t>‹#›</a:t>
            </a:fld>
            <a:endParaRPr lang="en-US" dirty="0">
              <a:solidFill>
                <a:srgbClr val="FFFFFF"/>
              </a:solidFill>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0783049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6" name="Footer Placeholder 5"/>
          <p:cNvSpPr>
            <a:spLocks noGrp="1"/>
          </p:cNvSpPr>
          <p:nvPr>
            <p:ph type="ftr" sz="quarter" idx="11"/>
          </p:nvPr>
        </p:nvSpPr>
        <p:spPr/>
        <p:txBody>
          <a:bodyPr/>
          <a:lstStyle/>
          <a:p>
            <a:endParaRPr lang="en-US" dirty="0">
              <a:solidFill>
                <a:srgbClr val="006600"/>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91379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8" name="Footer Placeholder 7"/>
          <p:cNvSpPr>
            <a:spLocks noGrp="1"/>
          </p:cNvSpPr>
          <p:nvPr>
            <p:ph type="ftr" sz="quarter" idx="11"/>
          </p:nvPr>
        </p:nvSpPr>
        <p:spPr/>
        <p:txBody>
          <a:bodyPr/>
          <a:lstStyle/>
          <a:p>
            <a:endParaRPr lang="en-US" dirty="0">
              <a:solidFill>
                <a:srgbClr val="006600"/>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32532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4" name="Footer Placeholder 3"/>
          <p:cNvSpPr>
            <a:spLocks noGrp="1"/>
          </p:cNvSpPr>
          <p:nvPr>
            <p:ph type="ftr" sz="quarter" idx="11"/>
          </p:nvPr>
        </p:nvSpPr>
        <p:spPr/>
        <p:txBody>
          <a:bodyPr/>
          <a:lstStyle/>
          <a:p>
            <a:endParaRPr lang="en-US" dirty="0">
              <a:solidFill>
                <a:srgbClr val="006600"/>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74594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3" name="Footer Placeholder 2"/>
          <p:cNvSpPr>
            <a:spLocks noGrp="1"/>
          </p:cNvSpPr>
          <p:nvPr>
            <p:ph type="ftr" sz="quarter" idx="11"/>
          </p:nvPr>
        </p:nvSpPr>
        <p:spPr/>
        <p:txBody>
          <a:bodyPr/>
          <a:lstStyle/>
          <a:p>
            <a:endParaRPr lang="en-US" dirty="0">
              <a:solidFill>
                <a:srgbClr val="006600"/>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27278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5993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12485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20376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29367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35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518571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3095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41886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02145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52019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9/24/2018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7393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9/24/2018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8885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9/24/2018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33533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006600"/>
                </a:solidFill>
              </a:rPr>
              <a:pPr/>
              <a:t>9/24/2018</a:t>
            </a:fld>
            <a:endParaRPr lang="en-US" dirty="0">
              <a:solidFill>
                <a:srgbClr val="006600"/>
              </a:solidFill>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9518797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621" y="3423138"/>
            <a:ext cx="7350369" cy="1330017"/>
          </a:xfrm>
        </p:spPr>
        <p:txBody>
          <a:bodyPr/>
          <a:lstStyle/>
          <a:p>
            <a:r>
              <a:rPr lang="en-US" sz="4050" dirty="0">
                <a:latin typeface="Garamond" panose="02020404030301010803" pitchFamily="18" charset="0"/>
              </a:rPr>
              <a:t>Synthesis of 4,4’-di-</a:t>
            </a:r>
            <a:r>
              <a:rPr lang="en-US" sz="4050" i="1" dirty="0">
                <a:latin typeface="Garamond" panose="02020404030301010803" pitchFamily="18" charset="0"/>
              </a:rPr>
              <a:t>tert</a:t>
            </a:r>
            <a:r>
              <a:rPr lang="en-US" sz="4050" dirty="0">
                <a:latin typeface="Garamond" panose="02020404030301010803" pitchFamily="18" charset="0"/>
              </a:rPr>
              <a:t>-butylbiphenyl</a:t>
            </a:r>
          </a:p>
        </p:txBody>
      </p:sp>
      <p:sp>
        <p:nvSpPr>
          <p:cNvPr id="3" name="Subtitle 2"/>
          <p:cNvSpPr>
            <a:spLocks noGrp="1"/>
          </p:cNvSpPr>
          <p:nvPr>
            <p:ph type="subTitle" idx="1"/>
          </p:nvPr>
        </p:nvSpPr>
        <p:spPr>
          <a:xfrm>
            <a:off x="1975423" y="4768677"/>
            <a:ext cx="5123755" cy="814678"/>
          </a:xfrm>
        </p:spPr>
        <p:txBody>
          <a:bodyPr>
            <a:normAutofit fontScale="70000" lnSpcReduction="20000"/>
          </a:bodyPr>
          <a:lstStyle/>
          <a:p>
            <a:r>
              <a:rPr lang="en-US" sz="2600" b="1" dirty="0" err="1" smtClean="0">
                <a:latin typeface="Garamond" panose="02020404030301010803" pitchFamily="18" charset="0"/>
              </a:rPr>
              <a:t>Friedel</a:t>
            </a:r>
            <a:r>
              <a:rPr lang="en-US" sz="2600" b="1" dirty="0" smtClean="0">
                <a:latin typeface="Garamond" panose="02020404030301010803" pitchFamily="18" charset="0"/>
              </a:rPr>
              <a:t>-Crafts Alkylation</a:t>
            </a:r>
            <a:endParaRPr lang="en-US" sz="2600" b="1" dirty="0">
              <a:latin typeface="Garamond" panose="02020404030301010803" pitchFamily="18" charset="0"/>
            </a:endParaRPr>
          </a:p>
          <a:p>
            <a:r>
              <a:rPr lang="en-US" sz="2100" b="1" dirty="0">
                <a:latin typeface="Garamond" panose="02020404030301010803" pitchFamily="18" charset="0"/>
              </a:rPr>
              <a:t>Chemistry 318</a:t>
            </a:r>
          </a:p>
          <a:p>
            <a:r>
              <a:rPr lang="en-US" sz="2100" b="1" dirty="0" smtClean="0">
                <a:latin typeface="Garamond" panose="02020404030301010803" pitchFamily="18" charset="0"/>
              </a:rPr>
              <a:t>Fall </a:t>
            </a:r>
            <a:r>
              <a:rPr lang="en-US" sz="2100" b="1" dirty="0">
                <a:latin typeface="Garamond" panose="02020404030301010803" pitchFamily="18" charset="0"/>
              </a:rPr>
              <a:t>2018</a:t>
            </a:r>
          </a:p>
        </p:txBody>
      </p:sp>
      <p:pic>
        <p:nvPicPr>
          <p:cNvPr id="4" name="Picture 3" descr="Screen Shot 2016-08-04 at 1.13.49 PM.png"/>
          <p:cNvPicPr>
            <a:picLocks noChangeAspect="1"/>
          </p:cNvPicPr>
          <p:nvPr/>
        </p:nvPicPr>
        <p:blipFill>
          <a:blip r:embed="rId3">
            <a:extLst>
              <a:ext uri="{BEBA8EAE-BF5A-486C-A8C5-ECC9F3942E4B}">
                <a14:imgProps xmlns:a14="http://schemas.microsoft.com/office/drawing/2010/main" xmlns="">
                  <a14:imgLayer r:embed="rId4">
                    <a14:imgEffect>
                      <a14:backgroundRemoval t="287" b="100000" l="0" r="100000">
                        <a14:foregroundMark x1="54412" y1="62178" x2="54412" y2="62178"/>
                        <a14:foregroundMark x1="40000" y1="60745" x2="40000" y2="60745"/>
                        <a14:foregroundMark x1="40882" y1="65043" x2="40882" y2="65043"/>
                        <a14:foregroundMark x1="42353" y1="67908" x2="42353" y2="67908"/>
                      </a14:backgroundRemoval>
                    </a14:imgEffect>
                  </a14:imgLayer>
                </a14:imgProps>
              </a:ext>
              <a:ext uri="{28A0092B-C50C-407E-A947-70E740481C1C}">
                <a14:useLocalDpi xmlns:a14="http://schemas.microsoft.com/office/drawing/2010/main" xmlns="" val="0"/>
              </a:ext>
            </a:extLst>
          </a:blip>
          <a:stretch>
            <a:fillRect/>
          </a:stretch>
        </p:blipFill>
        <p:spPr>
          <a:xfrm>
            <a:off x="3361404" y="938257"/>
            <a:ext cx="2420802" cy="2484881"/>
          </a:xfrm>
          <a:prstGeom prst="rect">
            <a:avLst/>
          </a:prstGeom>
        </p:spPr>
      </p:pic>
    </p:spTree>
    <p:extLst>
      <p:ext uri="{BB962C8B-B14F-4D97-AF65-F5344CB8AC3E}">
        <p14:creationId xmlns:p14="http://schemas.microsoft.com/office/powerpoint/2010/main" xmlns="" val="178567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err="1">
                <a:latin typeface="Calibri" pitchFamily="34" charset="0"/>
              </a:rPr>
              <a:t>Friedel</a:t>
            </a:r>
            <a:r>
              <a:rPr lang="en-US" b="1" dirty="0">
                <a:latin typeface="Calibri" pitchFamily="34" charset="0"/>
              </a:rPr>
              <a:t>-Crafts </a:t>
            </a:r>
            <a:r>
              <a:rPr lang="en-US" b="1" dirty="0" smtClean="0">
                <a:latin typeface="Calibri" pitchFamily="34" charset="0"/>
              </a:rPr>
              <a:t>Alkylation</a:t>
            </a:r>
            <a:endParaRPr lang="en-US" b="1" dirty="0">
              <a:latin typeface="Calibri" pitchFamily="34" charset="0"/>
            </a:endParaRPr>
          </a:p>
        </p:txBody>
      </p:sp>
      <p:sp>
        <p:nvSpPr>
          <p:cNvPr id="3" name="Content Placeholder 2"/>
          <p:cNvSpPr>
            <a:spLocks noGrp="1"/>
          </p:cNvSpPr>
          <p:nvPr>
            <p:ph idx="1"/>
          </p:nvPr>
        </p:nvSpPr>
        <p:spPr>
          <a:xfrm>
            <a:off x="1028700" y="1708030"/>
            <a:ext cx="7200900" cy="4986068"/>
          </a:xfrm>
          <a:ln w="28575">
            <a:solidFill>
              <a:srgbClr val="FFC000"/>
            </a:solidFill>
          </a:ln>
        </p:spPr>
        <p:txBody>
          <a:bodyPr>
            <a:normAutofit/>
          </a:bodyPr>
          <a:lstStyle/>
          <a:p>
            <a:pPr>
              <a:spcBef>
                <a:spcPts val="1800"/>
              </a:spcBef>
              <a:defRPr/>
            </a:pPr>
            <a:r>
              <a:rPr lang="en-US" sz="3200" dirty="0" smtClean="0">
                <a:latin typeface="Calibri" pitchFamily="34" charset="0"/>
              </a:rPr>
              <a:t>The arenium ion loses a proton (H</a:t>
            </a:r>
            <a:r>
              <a:rPr lang="en-US" sz="3200" baseline="30000" dirty="0" smtClean="0">
                <a:latin typeface="Calibri" pitchFamily="34" charset="0"/>
              </a:rPr>
              <a:t>+</a:t>
            </a:r>
            <a:r>
              <a:rPr lang="en-US" sz="3200" dirty="0" smtClean="0">
                <a:latin typeface="Calibri" pitchFamily="34" charset="0"/>
              </a:rPr>
              <a:t>) to regenerate the ring aromaticity. </a:t>
            </a:r>
          </a:p>
          <a:p>
            <a:pPr>
              <a:spcBef>
                <a:spcPts val="1800"/>
              </a:spcBef>
              <a:defRPr/>
            </a:pPr>
            <a:r>
              <a:rPr lang="en-US" sz="3200" dirty="0" smtClean="0">
                <a:latin typeface="Calibri" pitchFamily="34" charset="0"/>
              </a:rPr>
              <a:t>The reaction by-product is HCl (gas).</a:t>
            </a:r>
          </a:p>
          <a:p>
            <a:pPr>
              <a:spcBef>
                <a:spcPts val="1800"/>
              </a:spcBef>
              <a:defRPr/>
            </a:pPr>
            <a:r>
              <a:rPr lang="en-US" sz="3200" dirty="0" smtClean="0">
                <a:latin typeface="Calibri" pitchFamily="34" charset="0"/>
              </a:rPr>
              <a:t>The AlR</a:t>
            </a:r>
            <a:r>
              <a:rPr lang="en-US" sz="3200" baseline="-25000" dirty="0" smtClean="0">
                <a:latin typeface="Calibri" pitchFamily="34" charset="0"/>
              </a:rPr>
              <a:t>2</a:t>
            </a:r>
            <a:r>
              <a:rPr lang="en-US" sz="3200" dirty="0" smtClean="0">
                <a:latin typeface="Calibri" pitchFamily="34" charset="0"/>
              </a:rPr>
              <a:t>Cl catalyst is regenerated.</a:t>
            </a:r>
          </a:p>
          <a:p>
            <a:pPr>
              <a:spcBef>
                <a:spcPts val="1800"/>
              </a:spcBef>
              <a:defRPr/>
            </a:pPr>
            <a:r>
              <a:rPr lang="en-US" sz="3200" dirty="0" smtClean="0">
                <a:latin typeface="Calibri" pitchFamily="34" charset="0"/>
              </a:rPr>
              <a:t>A second reaction then takes place on the other aromatic ring to give the final product.</a:t>
            </a:r>
          </a:p>
          <a:p>
            <a:pPr>
              <a:defRPr/>
            </a:pPr>
            <a:endParaRPr lang="en-US" dirty="0" smtClean="0"/>
          </a:p>
          <a:p>
            <a:endParaRPr lang="en-US" dirty="0" smtClean="0"/>
          </a:p>
          <a:p>
            <a:endParaRPr lang="en-US" i="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77174"/>
          </a:xfrm>
          <a:ln w="28575">
            <a:solidFill>
              <a:srgbClr val="FFC000"/>
            </a:solidFill>
          </a:ln>
        </p:spPr>
        <p:txBody>
          <a:bodyPr>
            <a:normAutofit fontScale="90000"/>
          </a:bodyPr>
          <a:lstStyle/>
          <a:p>
            <a:pPr algn="ctr"/>
            <a:r>
              <a:rPr lang="en-US" b="1" dirty="0" smtClean="0"/>
              <a:t>Safety</a:t>
            </a:r>
            <a:endParaRPr lang="en-US" b="1" dirty="0"/>
          </a:p>
        </p:txBody>
      </p:sp>
      <p:sp>
        <p:nvSpPr>
          <p:cNvPr id="3" name="Content Placeholder 2"/>
          <p:cNvSpPr>
            <a:spLocks noGrp="1"/>
          </p:cNvSpPr>
          <p:nvPr>
            <p:ph idx="1"/>
          </p:nvPr>
        </p:nvSpPr>
        <p:spPr>
          <a:xfrm>
            <a:off x="1028700" y="1647645"/>
            <a:ext cx="7200900" cy="4960189"/>
          </a:xfrm>
          <a:ln w="28575">
            <a:solidFill>
              <a:srgbClr val="FFC000"/>
            </a:solidFill>
          </a:ln>
        </p:spPr>
        <p:txBody>
          <a:bodyPr>
            <a:normAutofit fontScale="92500" lnSpcReduction="10000"/>
          </a:bodyPr>
          <a:lstStyle/>
          <a:p>
            <a:pPr>
              <a:spcBef>
                <a:spcPts val="300"/>
              </a:spcBef>
            </a:pPr>
            <a:r>
              <a:rPr lang="en-US" sz="3500" b="1" dirty="0" smtClean="0">
                <a:latin typeface="Calibri" pitchFamily="34" charset="0"/>
              </a:rPr>
              <a:t>Safety</a:t>
            </a:r>
            <a:endParaRPr lang="en-US" sz="3500" b="1" dirty="0">
              <a:latin typeface="Calibri" pitchFamily="34" charset="0"/>
            </a:endParaRPr>
          </a:p>
          <a:p>
            <a:pPr marL="684213" lvl="1" indent="-342900">
              <a:spcBef>
                <a:spcPts val="300"/>
              </a:spcBef>
            </a:pPr>
            <a:r>
              <a:rPr lang="en-US" sz="2600" i="0" dirty="0">
                <a:latin typeface="Calibri" pitchFamily="34" charset="0"/>
              </a:rPr>
              <a:t>Dichloromethane </a:t>
            </a:r>
            <a:r>
              <a:rPr lang="en-US" sz="2600" i="0" dirty="0" smtClean="0">
                <a:latin typeface="Calibri" pitchFamily="34" charset="0"/>
              </a:rPr>
              <a:t>(solvent</a:t>
            </a:r>
            <a:r>
              <a:rPr lang="en-US" sz="2600" i="0" dirty="0">
                <a:latin typeface="Calibri" pitchFamily="34" charset="0"/>
              </a:rPr>
              <a:t>) is </a:t>
            </a:r>
            <a:r>
              <a:rPr lang="en-US" sz="2600" i="0" dirty="0" smtClean="0">
                <a:latin typeface="Calibri" pitchFamily="34" charset="0"/>
              </a:rPr>
              <a:t>a </a:t>
            </a:r>
            <a:r>
              <a:rPr lang="en-US" sz="2600" i="0" dirty="0">
                <a:latin typeface="Calibri" pitchFamily="34" charset="0"/>
              </a:rPr>
              <a:t>known </a:t>
            </a:r>
            <a:r>
              <a:rPr lang="en-US" sz="2600" i="0" dirty="0" smtClean="0">
                <a:latin typeface="Calibri" pitchFamily="34" charset="0"/>
              </a:rPr>
              <a:t>carcinogen upon chronic exposure. Use </a:t>
            </a:r>
            <a:r>
              <a:rPr lang="en-US" sz="2600" i="0" dirty="0">
                <a:latin typeface="Calibri" pitchFamily="34" charset="0"/>
              </a:rPr>
              <a:t>caution and work in the hood </a:t>
            </a:r>
            <a:r>
              <a:rPr lang="en-US" sz="2600" i="0" dirty="0" smtClean="0">
                <a:latin typeface="Calibri" pitchFamily="34" charset="0"/>
              </a:rPr>
              <a:t>when specified.</a:t>
            </a:r>
          </a:p>
          <a:p>
            <a:pPr marL="684213" lvl="1" indent="-342900">
              <a:spcBef>
                <a:spcPts val="300"/>
              </a:spcBef>
            </a:pPr>
            <a:endParaRPr lang="en-US" sz="2600" i="0" dirty="0" smtClean="0">
              <a:latin typeface="Calibri" pitchFamily="34" charset="0"/>
            </a:endParaRPr>
          </a:p>
          <a:p>
            <a:pPr marL="684213" lvl="1" indent="-342900">
              <a:spcBef>
                <a:spcPts val="300"/>
              </a:spcBef>
            </a:pPr>
            <a:r>
              <a:rPr lang="en-US" sz="2600" i="0" dirty="0" smtClean="0">
                <a:latin typeface="Calibri" pitchFamily="34" charset="0"/>
              </a:rPr>
              <a:t>Before beginning reflux: Check all seals and clamps on glassware. Make sure the top of the condenser is not sealed. Ensure the water flow goes IN at the bottom and OUT at the top. </a:t>
            </a:r>
          </a:p>
          <a:p>
            <a:pPr marL="684213" lvl="1" indent="-342900">
              <a:spcBef>
                <a:spcPts val="300"/>
              </a:spcBef>
            </a:pPr>
            <a:endParaRPr lang="en-US" sz="2600" i="0" dirty="0" smtClean="0">
              <a:latin typeface="Calibri" pitchFamily="34" charset="0"/>
            </a:endParaRPr>
          </a:p>
          <a:p>
            <a:pPr marL="684213" lvl="1" indent="-342900">
              <a:spcBef>
                <a:spcPts val="300"/>
              </a:spcBef>
            </a:pPr>
            <a:r>
              <a:rPr lang="en-US" sz="2600" i="0" dirty="0" smtClean="0">
                <a:latin typeface="Calibri" pitchFamily="34" charset="0"/>
              </a:rPr>
              <a:t>Have the instructor CHECK your apparatus </a:t>
            </a:r>
            <a:r>
              <a:rPr lang="en-US" sz="2600" b="1" i="0" dirty="0" smtClean="0">
                <a:latin typeface="Calibri" pitchFamily="34" charset="0"/>
              </a:rPr>
              <a:t>before</a:t>
            </a:r>
            <a:r>
              <a:rPr lang="en-US" sz="2600" i="0" dirty="0" smtClean="0">
                <a:latin typeface="Calibri" pitchFamily="34" charset="0"/>
              </a:rPr>
              <a:t> turning on the heat. </a:t>
            </a:r>
            <a:endParaRPr lang="en-US" sz="2600" i="0" dirty="0">
              <a:latin typeface="Calibri" pitchFamily="34" charset="0"/>
            </a:endParaRPr>
          </a:p>
          <a:p>
            <a:pPr>
              <a:spcBef>
                <a:spcPts val="300"/>
              </a:spcBef>
            </a:pPr>
            <a:endParaRPr lang="en-US" sz="2500" u="sng"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1525"/>
          </a:xfrm>
          <a:ln w="28575">
            <a:solidFill>
              <a:srgbClr val="FFC000"/>
            </a:solidFill>
          </a:ln>
        </p:spPr>
        <p:txBody>
          <a:bodyPr>
            <a:normAutofit/>
          </a:bodyPr>
          <a:lstStyle/>
          <a:p>
            <a:pPr algn="ctr"/>
            <a:r>
              <a:rPr lang="en-US" b="1" dirty="0" smtClean="0">
                <a:latin typeface="Calibri" pitchFamily="34" charset="0"/>
              </a:rPr>
              <a:t>Experimental Notes</a:t>
            </a:r>
            <a:endParaRPr lang="en-US" b="1" dirty="0">
              <a:latin typeface="Calibri" pitchFamily="34" charset="0"/>
            </a:endParaRPr>
          </a:p>
        </p:txBody>
      </p:sp>
      <p:sp>
        <p:nvSpPr>
          <p:cNvPr id="5" name="Rectangle 4"/>
          <p:cNvSpPr/>
          <p:nvPr/>
        </p:nvSpPr>
        <p:spPr>
          <a:xfrm>
            <a:off x="5350598" y="1738264"/>
            <a:ext cx="3174913" cy="3970318"/>
          </a:xfrm>
          <a:prstGeom prst="rect">
            <a:avLst/>
          </a:prstGeom>
          <a:ln w="28575">
            <a:solidFill>
              <a:srgbClr val="FFC000"/>
            </a:solidFill>
          </a:ln>
        </p:spPr>
        <p:txBody>
          <a:bodyPr wrap="square">
            <a:spAutoFit/>
          </a:bodyPr>
          <a:lstStyle/>
          <a:p>
            <a:pPr lvl="0"/>
            <a:r>
              <a:rPr lang="en-US" dirty="0" smtClean="0">
                <a:solidFill>
                  <a:schemeClr val="tx2"/>
                </a:solidFill>
              </a:rPr>
              <a:t>Replace the funnel/beaker gas trap shown in the experiment with a drying tube filled with </a:t>
            </a:r>
            <a:r>
              <a:rPr lang="en-US" dirty="0" err="1" smtClean="0">
                <a:solidFill>
                  <a:schemeClr val="tx2"/>
                </a:solidFill>
              </a:rPr>
              <a:t>Neutrasorb</a:t>
            </a:r>
            <a:r>
              <a:rPr lang="en-US" dirty="0" smtClean="0">
                <a:solidFill>
                  <a:schemeClr val="tx2"/>
                </a:solidFill>
              </a:rPr>
              <a:t> (which will react with and absorb the evolved HCl gas). </a:t>
            </a:r>
            <a:r>
              <a:rPr lang="en-US" kern="0" dirty="0" smtClean="0">
                <a:solidFill>
                  <a:schemeClr val="tx2"/>
                </a:solidFill>
                <a:latin typeface="Calibri" charset="0"/>
                <a:ea typeface="ＭＳ Ｐゴシック" charset="0"/>
                <a:cs typeface="ＭＳ Ｐゴシック" charset="0"/>
              </a:rPr>
              <a:t>Blue </a:t>
            </a:r>
            <a:r>
              <a:rPr lang="en-US" kern="0" dirty="0" err="1" smtClean="0">
                <a:solidFill>
                  <a:schemeClr val="tx2"/>
                </a:solidFill>
                <a:latin typeface="Calibri" charset="0"/>
                <a:ea typeface="ＭＳ Ｐゴシック" charset="0"/>
                <a:cs typeface="ＭＳ Ｐゴシック" charset="0"/>
              </a:rPr>
              <a:t>Neutrasorb</a:t>
            </a:r>
            <a:r>
              <a:rPr lang="en-US" kern="0" dirty="0" smtClean="0">
                <a:solidFill>
                  <a:schemeClr val="tx2"/>
                </a:solidFill>
                <a:latin typeface="Calibri" charset="0"/>
                <a:ea typeface="ＭＳ Ｐゴシック" charset="0"/>
                <a:cs typeface="ＭＳ Ｐゴシック" charset="0"/>
              </a:rPr>
              <a:t> becomes white when it reacts with acid.</a:t>
            </a:r>
            <a:endParaRPr lang="en-US" dirty="0" smtClean="0">
              <a:solidFill>
                <a:schemeClr val="tx2"/>
              </a:solidFill>
            </a:endParaRPr>
          </a:p>
          <a:p>
            <a:endParaRPr lang="en-US" dirty="0" smtClean="0">
              <a:solidFill>
                <a:schemeClr val="tx2"/>
              </a:solidFill>
            </a:endParaRPr>
          </a:p>
          <a:p>
            <a:r>
              <a:rPr lang="en-US" dirty="0" smtClean="0">
                <a:solidFill>
                  <a:schemeClr val="tx2"/>
                </a:solidFill>
              </a:rPr>
              <a:t>The instructor </a:t>
            </a:r>
            <a:r>
              <a:rPr lang="en-US" u="sng" dirty="0">
                <a:solidFill>
                  <a:schemeClr val="tx2"/>
                </a:solidFill>
              </a:rPr>
              <a:t>must </a:t>
            </a:r>
            <a:r>
              <a:rPr lang="en-US" dirty="0">
                <a:solidFill>
                  <a:schemeClr val="tx2"/>
                </a:solidFill>
              </a:rPr>
              <a:t>approve your reflux set-up </a:t>
            </a:r>
            <a:r>
              <a:rPr lang="en-US" i="1" u="sng" dirty="0">
                <a:solidFill>
                  <a:schemeClr val="tx2"/>
                </a:solidFill>
              </a:rPr>
              <a:t>before</a:t>
            </a:r>
            <a:r>
              <a:rPr lang="en-US" dirty="0">
                <a:solidFill>
                  <a:schemeClr val="tx2"/>
                </a:solidFill>
              </a:rPr>
              <a:t> you begin heating your flask</a:t>
            </a:r>
            <a:r>
              <a:rPr lang="en-US" dirty="0" smtClean="0">
                <a:solidFill>
                  <a:schemeClr val="tx2"/>
                </a:solidFill>
              </a:rPr>
              <a:t>.</a:t>
            </a:r>
          </a:p>
          <a:p>
            <a:endParaRPr lang="en-US" dirty="0" smtClean="0">
              <a:solidFill>
                <a:schemeClr val="tx2"/>
              </a:solidFill>
            </a:endParaRPr>
          </a:p>
          <a:p>
            <a:endParaRPr lang="en-US" dirty="0">
              <a:solidFill>
                <a:schemeClr val="tx2"/>
              </a:solidFill>
            </a:endParaRPr>
          </a:p>
        </p:txBody>
      </p:sp>
      <p:pic>
        <p:nvPicPr>
          <p:cNvPr id="6" name="Picture 4" descr="C:\Users\efoy\Desktop\Photos - Positive Pressure Air Filtration Flow\chem318 new 9-27-1720170927_14431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35415" y="1714122"/>
            <a:ext cx="1800225" cy="4033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C:\Users\efoy\Desktop\Photos - Positive Pressure Air Filtration Flow\chem31820170927_144707.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46108" y="1723177"/>
            <a:ext cx="24384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1905000" y="5802313"/>
            <a:ext cx="519906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t>Neutrasorb goes blue -&gt; white when it reacts with HCl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lstStyle/>
          <a:p>
            <a:pPr algn="ctr"/>
            <a:r>
              <a:rPr lang="en-US" b="1" dirty="0" smtClean="0">
                <a:latin typeface="Calibri" pitchFamily="34" charset="0"/>
              </a:rPr>
              <a:t>Experimental Notes</a:t>
            </a:r>
            <a:endParaRPr lang="en-US" dirty="0"/>
          </a:p>
        </p:txBody>
      </p:sp>
      <p:sp>
        <p:nvSpPr>
          <p:cNvPr id="3" name="Content Placeholder 2"/>
          <p:cNvSpPr>
            <a:spLocks noGrp="1"/>
          </p:cNvSpPr>
          <p:nvPr>
            <p:ph idx="1"/>
          </p:nvPr>
        </p:nvSpPr>
        <p:spPr>
          <a:xfrm>
            <a:off x="1028700" y="1777041"/>
            <a:ext cx="7200900" cy="4768613"/>
          </a:xfrm>
          <a:ln w="28575">
            <a:solidFill>
              <a:srgbClr val="FFC000"/>
            </a:solidFill>
          </a:ln>
        </p:spPr>
        <p:txBody>
          <a:bodyPr>
            <a:normAutofit/>
          </a:bodyPr>
          <a:lstStyle/>
          <a:p>
            <a:pPr marL="282617" indent="-334963">
              <a:lnSpc>
                <a:spcPts val="3000"/>
              </a:lnSpc>
              <a:spcBef>
                <a:spcPts val="600"/>
              </a:spcBef>
              <a:spcAft>
                <a:spcPts val="600"/>
              </a:spcAft>
              <a:defRPr/>
            </a:pPr>
            <a:r>
              <a:rPr lang="en-US" sz="2400" dirty="0" smtClean="0">
                <a:latin typeface="Calibri" pitchFamily="34" charset="0"/>
              </a:rPr>
              <a:t>Use a long-stem glass funnel to deliver all liquids to the round-bottom reaction flask and sep funnel.</a:t>
            </a:r>
          </a:p>
          <a:p>
            <a:pPr marL="282617" indent="-334963">
              <a:lnSpc>
                <a:spcPts val="3000"/>
              </a:lnSpc>
              <a:spcBef>
                <a:spcPts val="600"/>
              </a:spcBef>
              <a:spcAft>
                <a:spcPts val="600"/>
              </a:spcAft>
              <a:defRPr/>
            </a:pPr>
            <a:r>
              <a:rPr lang="en-US" sz="2400" dirty="0" smtClean="0">
                <a:latin typeface="Calibri" pitchFamily="34" charset="0"/>
              </a:rPr>
              <a:t>Use a rolled paper funnel to transfer biphenyl to reaction flask.</a:t>
            </a:r>
          </a:p>
          <a:p>
            <a:pPr marL="282617" indent="-334963">
              <a:lnSpc>
                <a:spcPts val="3000"/>
              </a:lnSpc>
              <a:spcBef>
                <a:spcPts val="600"/>
              </a:spcBef>
              <a:spcAft>
                <a:spcPts val="600"/>
              </a:spcAft>
              <a:defRPr/>
            </a:pPr>
            <a:r>
              <a:rPr lang="en-US" sz="2400" dirty="0" smtClean="0">
                <a:latin typeface="Calibri" pitchFamily="34" charset="0"/>
              </a:rPr>
              <a:t>BEFORE lab: make sure you can calculate the </a:t>
            </a:r>
            <a:r>
              <a:rPr lang="en-US" sz="2400" b="1" dirty="0" smtClean="0">
                <a:latin typeface="Calibri" pitchFamily="34" charset="0"/>
              </a:rPr>
              <a:t>mass of biphenyl </a:t>
            </a:r>
            <a:r>
              <a:rPr lang="en-US" sz="2400" dirty="0" smtClean="0">
                <a:latin typeface="Calibri" pitchFamily="34" charset="0"/>
              </a:rPr>
              <a:t>needed for the reaction to maintain the stoichiometric ratio.</a:t>
            </a:r>
          </a:p>
          <a:p>
            <a:pPr marL="282617" indent="-334963">
              <a:lnSpc>
                <a:spcPts val="3000"/>
              </a:lnSpc>
              <a:spcBef>
                <a:spcPts val="600"/>
              </a:spcBef>
              <a:spcAft>
                <a:spcPts val="600"/>
              </a:spcAft>
              <a:defRPr/>
            </a:pPr>
            <a:r>
              <a:rPr lang="en-US" sz="2400" dirty="0" smtClean="0">
                <a:latin typeface="Calibri" pitchFamily="34" charset="0"/>
              </a:rPr>
              <a:t>BEFORE lab: make sure you know which layer in separatory funnel (aqueous or organic) contains your product and know which layer is top/bottom (check densities).</a:t>
            </a:r>
            <a:endParaRPr lang="en-US" sz="2600" dirty="0" smtClean="0">
              <a:latin typeface="Calibri" pitchFamily="34" charset="0"/>
            </a:endParaRPr>
          </a:p>
          <a:p>
            <a:pPr marL="282617" indent="-334963">
              <a:lnSpc>
                <a:spcPts val="3000"/>
              </a:lnSpc>
              <a:spcBef>
                <a:spcPts val="600"/>
              </a:spcBef>
              <a:spcAft>
                <a:spcPts val="600"/>
              </a:spcAft>
              <a:defRPr/>
            </a:pPr>
            <a:endParaRPr lang="en-US" sz="2600" dirty="0" smtClean="0">
              <a:latin typeface="Calibri" pitchFamily="34" charset="0"/>
            </a:endParaRPr>
          </a:p>
          <a:p>
            <a:pPr marL="282617" indent="-334963">
              <a:lnSpc>
                <a:spcPts val="3000"/>
              </a:lnSpc>
              <a:spcBef>
                <a:spcPts val="600"/>
              </a:spcBef>
              <a:spcAft>
                <a:spcPts val="600"/>
              </a:spcAft>
              <a:defRPr/>
            </a:pPr>
            <a:endParaRPr lang="en-US" sz="2600"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028700" y="1777042"/>
            <a:ext cx="7200900" cy="4546120"/>
          </a:xfrm>
          <a:prstGeom prst="rect">
            <a:avLst/>
          </a:prstGeom>
          <a:ln w="28575">
            <a:solidFill>
              <a:srgbClr val="FFC000"/>
            </a:solidFill>
          </a:ln>
        </p:spPr>
        <p:txBody>
          <a:bodyPr vert="horz" lIns="91440" tIns="45720" rIns="91440" bIns="45720" rtlCol="0">
            <a:normAutofit/>
          </a:bodyPr>
          <a:lstStyle/>
          <a:p>
            <a:pPr marL="282617" indent="-334963" defTabSz="685800">
              <a:lnSpc>
                <a:spcPts val="3000"/>
              </a:lnSpc>
              <a:spcBef>
                <a:spcPts val="600"/>
              </a:spcBef>
              <a:spcAft>
                <a:spcPts val="600"/>
              </a:spcAft>
              <a:buFont typeface="Franklin Gothic Book" panose="020B0503020102020204" pitchFamily="34" charset="0"/>
              <a:buChar char="■"/>
              <a:defRPr/>
            </a:pPr>
            <a:r>
              <a:rPr lang="en-US" sz="2600" dirty="0" smtClean="0">
                <a:solidFill>
                  <a:schemeClr val="tx2"/>
                </a:solidFill>
                <a:latin typeface="Calibri" pitchFamily="34" charset="0"/>
              </a:rPr>
              <a:t>Add </a:t>
            </a:r>
            <a:r>
              <a:rPr lang="en-US" sz="2600" i="1" dirty="0">
                <a:solidFill>
                  <a:schemeClr val="tx2"/>
                </a:solidFill>
                <a:latin typeface="Calibri" pitchFamily="34" charset="0"/>
              </a:rPr>
              <a:t>sanded</a:t>
            </a:r>
            <a:r>
              <a:rPr lang="en-US" sz="2600" dirty="0">
                <a:solidFill>
                  <a:schemeClr val="tx2"/>
                </a:solidFill>
                <a:latin typeface="Calibri" pitchFamily="34" charset="0"/>
              </a:rPr>
              <a:t> aluminum pellet to reaction mixture through the top of reflux </a:t>
            </a:r>
            <a:r>
              <a:rPr lang="en-US" sz="2600" dirty="0" smtClean="0">
                <a:solidFill>
                  <a:schemeClr val="tx2"/>
                </a:solidFill>
                <a:latin typeface="Calibri" pitchFamily="34" charset="0"/>
              </a:rPr>
              <a:t>apparatus.</a:t>
            </a:r>
          </a:p>
          <a:p>
            <a:pPr marL="282617" indent="-334963" defTabSz="685800">
              <a:lnSpc>
                <a:spcPts val="3000"/>
              </a:lnSpc>
              <a:spcBef>
                <a:spcPts val="600"/>
              </a:spcBef>
              <a:spcAft>
                <a:spcPts val="600"/>
              </a:spcAft>
              <a:buFont typeface="Franklin Gothic Book" panose="020B0503020102020204" pitchFamily="34" charset="0"/>
              <a:buChar char="■"/>
              <a:defRPr/>
            </a:pPr>
            <a:r>
              <a:rPr lang="en-US" sz="2600" dirty="0" smtClean="0">
                <a:solidFill>
                  <a:schemeClr val="tx2"/>
                </a:solidFill>
                <a:latin typeface="Calibri" pitchFamily="34" charset="0"/>
              </a:rPr>
              <a:t>Hot plate should be set no higher than 2.</a:t>
            </a:r>
          </a:p>
          <a:p>
            <a:pPr marL="282617" indent="-334963" defTabSz="685800">
              <a:lnSpc>
                <a:spcPts val="3000"/>
              </a:lnSpc>
              <a:spcBef>
                <a:spcPts val="600"/>
              </a:spcBef>
              <a:spcAft>
                <a:spcPts val="600"/>
              </a:spcAft>
              <a:buFont typeface="Franklin Gothic Book" panose="020B0503020102020204" pitchFamily="34" charset="0"/>
              <a:buChar char="■"/>
              <a:defRPr/>
            </a:pPr>
            <a:r>
              <a:rPr lang="en-US" sz="2600" dirty="0" smtClean="0">
                <a:solidFill>
                  <a:schemeClr val="tx2"/>
                </a:solidFill>
                <a:latin typeface="Calibri" pitchFamily="34" charset="0"/>
              </a:rPr>
              <a:t>Record all color changes and time in your notebook.</a:t>
            </a:r>
          </a:p>
          <a:p>
            <a:pPr marL="282617" indent="-334963" defTabSz="685800">
              <a:lnSpc>
                <a:spcPts val="3000"/>
              </a:lnSpc>
              <a:spcBef>
                <a:spcPts val="600"/>
              </a:spcBef>
              <a:spcAft>
                <a:spcPts val="600"/>
              </a:spcAft>
              <a:buFont typeface="Franklin Gothic Book" panose="020B0503020102020204" pitchFamily="34" charset="0"/>
              <a:buChar char="■"/>
              <a:defRPr/>
            </a:pPr>
            <a:r>
              <a:rPr lang="en-US" sz="2600" dirty="0" smtClean="0">
                <a:solidFill>
                  <a:schemeClr val="tx2"/>
                </a:solidFill>
                <a:latin typeface="Calibri" pitchFamily="34" charset="0"/>
              </a:rPr>
              <a:t>Wait for the reaction mixture to come to room temp. before transferring to sep. funnel.</a:t>
            </a:r>
          </a:p>
          <a:p>
            <a:pPr marL="282617" indent="-334963" defTabSz="685800">
              <a:lnSpc>
                <a:spcPts val="3000"/>
              </a:lnSpc>
              <a:spcBef>
                <a:spcPts val="600"/>
              </a:spcBef>
              <a:spcAft>
                <a:spcPts val="600"/>
              </a:spcAft>
              <a:buFont typeface="Franklin Gothic Book" panose="020B0503020102020204" pitchFamily="34" charset="0"/>
              <a:buChar char="■"/>
              <a:defRPr/>
            </a:pPr>
            <a:r>
              <a:rPr lang="en-US" sz="2800" dirty="0" smtClean="0">
                <a:solidFill>
                  <a:schemeClr val="tx2"/>
                </a:solidFill>
              </a:rPr>
              <a:t>Review extraction with separatory funnel and drying agents in </a:t>
            </a:r>
            <a:r>
              <a:rPr lang="en-US" sz="2800" dirty="0" err="1" smtClean="0">
                <a:solidFill>
                  <a:schemeClr val="tx2"/>
                </a:solidFill>
              </a:rPr>
              <a:t>Morig</a:t>
            </a:r>
            <a:r>
              <a:rPr lang="en-US" sz="2800" dirty="0" smtClean="0">
                <a:solidFill>
                  <a:schemeClr val="tx2"/>
                </a:solidFill>
              </a:rPr>
              <a:t> assignment.</a:t>
            </a:r>
          </a:p>
        </p:txBody>
      </p:sp>
      <p:sp>
        <p:nvSpPr>
          <p:cNvPr id="7" name="Title 1"/>
          <p:cNvSpPr>
            <a:spLocks noGrp="1"/>
          </p:cNvSpPr>
          <p:nvPr>
            <p:ph type="title"/>
          </p:nvPr>
        </p:nvSpPr>
        <p:spPr>
          <a:xfrm>
            <a:off x="1027194" y="729560"/>
            <a:ext cx="7200900" cy="763438"/>
          </a:xfrm>
          <a:ln w="28575">
            <a:solidFill>
              <a:srgbClr val="FFC000"/>
            </a:solidFill>
          </a:ln>
        </p:spPr>
        <p:txBody>
          <a:bodyPr/>
          <a:lstStyle/>
          <a:p>
            <a:pPr algn="ctr"/>
            <a:r>
              <a:rPr lang="en-US" b="1" dirty="0" smtClean="0">
                <a:latin typeface="Calibri" pitchFamily="34" charset="0"/>
              </a:rPr>
              <a:t>Experimental Notes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28700" y="685800"/>
            <a:ext cx="7200900" cy="763438"/>
          </a:xfrm>
          <a:prstGeom prst="rect">
            <a:avLst/>
          </a:prstGeom>
          <a:ln w="28575">
            <a:solidFill>
              <a:srgbClr val="FFC000"/>
            </a:solidFill>
          </a:ln>
        </p:spPr>
        <p:txBody>
          <a:bodyPr vert="horz" lIns="91440" tIns="45720" rIns="91440" bIns="45720" rtlCol="0" anchor="t">
            <a:normAutofit/>
          </a:bodyPr>
          <a:lstStyle/>
          <a:p>
            <a:pPr marL="0" marR="0" lvl="0" indent="0" algn="ctr" defTabSz="685800" rtl="0" eaLnBrk="1" fontAlgn="auto" latinLnBrk="0" hangingPunct="1">
              <a:lnSpc>
                <a:spcPct val="89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2"/>
                </a:solidFill>
                <a:effectLst/>
                <a:uLnTx/>
                <a:uFillTx/>
                <a:latin typeface="Calibri" pitchFamily="34" charset="0"/>
                <a:ea typeface="+mj-ea"/>
                <a:cs typeface="+mj-cs"/>
              </a:rPr>
              <a:t>Experimental </a:t>
            </a:r>
            <a:r>
              <a:rPr kumimoji="0" lang="en-US" sz="4400" b="1" i="0" u="none" strike="noStrike" kern="1200" cap="none" spc="0" normalizeH="0" baseline="0" noProof="0" dirty="0" smtClean="0">
                <a:ln>
                  <a:noFill/>
                </a:ln>
                <a:solidFill>
                  <a:schemeClr val="tx2"/>
                </a:solidFill>
                <a:effectLst/>
                <a:uLnTx/>
                <a:uFillTx/>
                <a:latin typeface="Calibri" pitchFamily="34" charset="0"/>
                <a:ea typeface="+mj-ea"/>
                <a:cs typeface="+mj-cs"/>
              </a:rPr>
              <a:t>Notes</a:t>
            </a:r>
            <a:endParaRPr kumimoji="0" lang="en-US" sz="4400" b="1" i="0" u="none" strike="noStrike" kern="1200" cap="none" spc="0" normalizeH="0" baseline="0" noProof="0" dirty="0">
              <a:ln>
                <a:noFill/>
              </a:ln>
              <a:solidFill>
                <a:schemeClr val="tx2"/>
              </a:solidFill>
              <a:effectLst/>
              <a:uLnTx/>
              <a:uFillTx/>
              <a:latin typeface="Calibri" pitchFamily="34" charset="0"/>
              <a:ea typeface="+mj-ea"/>
              <a:cs typeface="+mj-cs"/>
            </a:endParaRPr>
          </a:p>
        </p:txBody>
      </p:sp>
      <p:sp>
        <p:nvSpPr>
          <p:cNvPr id="5" name="Content Placeholder 2"/>
          <p:cNvSpPr txBox="1">
            <a:spLocks/>
          </p:cNvSpPr>
          <p:nvPr/>
        </p:nvSpPr>
        <p:spPr>
          <a:xfrm>
            <a:off x="1028700" y="1777042"/>
            <a:ext cx="7200900" cy="4546120"/>
          </a:xfrm>
          <a:prstGeom prst="rect">
            <a:avLst/>
          </a:prstGeom>
          <a:ln w="28575">
            <a:solidFill>
              <a:srgbClr val="FFC000"/>
            </a:solidFill>
          </a:ln>
        </p:spPr>
        <p:txBody>
          <a:bodyPr vert="horz" lIns="91440" tIns="45720" rIns="91440" bIns="45720" rtlCol="0">
            <a:normAutofit/>
          </a:bodyPr>
          <a:lstStyle/>
          <a:p>
            <a:pPr marL="282617" indent="-334963" defTabSz="685800">
              <a:lnSpc>
                <a:spcPts val="3000"/>
              </a:lnSpc>
              <a:spcBef>
                <a:spcPts val="600"/>
              </a:spcBef>
              <a:spcAft>
                <a:spcPts val="600"/>
              </a:spcAft>
              <a:buFont typeface="Franklin Gothic Book" panose="020B0503020102020204" pitchFamily="34" charset="0"/>
              <a:buChar char="■"/>
              <a:defRPr/>
            </a:pPr>
            <a:endParaRPr lang="en-US" sz="2800" dirty="0" smtClean="0">
              <a:solidFill>
                <a:schemeClr val="tx2"/>
              </a:solidFill>
            </a:endParaRPr>
          </a:p>
        </p:txBody>
      </p:sp>
      <p:graphicFrame>
        <p:nvGraphicFramePr>
          <p:cNvPr id="4098" name="Object 2"/>
          <p:cNvGraphicFramePr>
            <a:graphicFrameLocks noChangeAspect="1"/>
          </p:cNvGraphicFramePr>
          <p:nvPr/>
        </p:nvGraphicFramePr>
        <p:xfrm>
          <a:off x="1562477" y="2076262"/>
          <a:ext cx="561975" cy="2886075"/>
        </p:xfrm>
        <a:graphic>
          <a:graphicData uri="http://schemas.openxmlformats.org/presentationml/2006/ole">
            <p:oleObj spid="_x0000_s4098" name="Document" r:id="rId3" imgW="561960" imgH="2886120" progId="ChemWindow.Document">
              <p:embed/>
            </p:oleObj>
          </a:graphicData>
        </a:graphic>
      </p:graphicFrame>
      <p:graphicFrame>
        <p:nvGraphicFramePr>
          <p:cNvPr id="4099" name="Object 3"/>
          <p:cNvGraphicFramePr>
            <a:graphicFrameLocks noChangeAspect="1"/>
          </p:cNvGraphicFramePr>
          <p:nvPr/>
        </p:nvGraphicFramePr>
        <p:xfrm>
          <a:off x="5361160" y="2345602"/>
          <a:ext cx="838200" cy="3219450"/>
        </p:xfrm>
        <a:graphic>
          <a:graphicData uri="http://schemas.openxmlformats.org/presentationml/2006/ole">
            <p:oleObj spid="_x0000_s4099" name="Document" r:id="rId4" imgW="838080" imgH="3219480" progId="ChemWindow.Document">
              <p:embed/>
            </p:oleObj>
          </a:graphicData>
        </a:graphic>
      </p:graphicFrame>
      <p:sp>
        <p:nvSpPr>
          <p:cNvPr id="6" name="TextBox 7"/>
          <p:cNvSpPr txBox="1">
            <a:spLocks noChangeArrowheads="1"/>
          </p:cNvSpPr>
          <p:nvPr/>
        </p:nvSpPr>
        <p:spPr bwMode="auto">
          <a:xfrm>
            <a:off x="2727356" y="2937095"/>
            <a:ext cx="2667000" cy="738188"/>
          </a:xfrm>
          <a:prstGeom prst="rect">
            <a:avLst/>
          </a:prstGeom>
          <a:noFill/>
          <a:ln w="9525">
            <a:noFill/>
            <a:miter lim="800000"/>
            <a:headEnd/>
            <a:tailEnd/>
          </a:ln>
        </p:spPr>
        <p:txBody>
          <a:bodyPr>
            <a:spAutoFit/>
          </a:bodyPr>
          <a:lstStyle/>
          <a:p>
            <a:r>
              <a:rPr lang="en-US" sz="1400" dirty="0">
                <a:solidFill>
                  <a:schemeClr val="accent2">
                    <a:lumMod val="50000"/>
                  </a:schemeClr>
                </a:solidFill>
                <a:latin typeface="Aharoni" pitchFamily="2" charset="-79"/>
                <a:cs typeface="Aharoni" pitchFamily="2" charset="-79"/>
              </a:rPr>
              <a:t>NEVER throw anything out until you are sure you have your product isolated!</a:t>
            </a:r>
          </a:p>
        </p:txBody>
      </p:sp>
      <p:sp>
        <p:nvSpPr>
          <p:cNvPr id="7" name="TextBox 5"/>
          <p:cNvSpPr txBox="1">
            <a:spLocks noChangeArrowheads="1"/>
          </p:cNvSpPr>
          <p:nvPr/>
        </p:nvSpPr>
        <p:spPr bwMode="auto">
          <a:xfrm>
            <a:off x="1120366" y="5029955"/>
            <a:ext cx="2283737" cy="738664"/>
          </a:xfrm>
          <a:prstGeom prst="rect">
            <a:avLst/>
          </a:prstGeom>
          <a:noFill/>
          <a:ln w="9525">
            <a:noFill/>
            <a:miter lim="800000"/>
            <a:headEnd/>
            <a:tailEnd/>
          </a:ln>
        </p:spPr>
        <p:txBody>
          <a:bodyPr wrap="square">
            <a:spAutoFit/>
          </a:bodyPr>
          <a:lstStyle/>
          <a:p>
            <a:r>
              <a:rPr lang="en-US" sz="1400" dirty="0">
                <a:solidFill>
                  <a:schemeClr val="accent2">
                    <a:lumMod val="50000"/>
                  </a:schemeClr>
                </a:solidFill>
                <a:latin typeface="Aharoni" pitchFamily="2" charset="-79"/>
                <a:cs typeface="Aharoni" pitchFamily="2" charset="-79"/>
              </a:rPr>
              <a:t>Always keep a beaker under the funnel in case of </a:t>
            </a:r>
            <a:r>
              <a:rPr lang="en-US" sz="1400" dirty="0" smtClean="0">
                <a:solidFill>
                  <a:schemeClr val="accent2">
                    <a:lumMod val="50000"/>
                  </a:schemeClr>
                </a:solidFill>
                <a:latin typeface="Aharoni" pitchFamily="2" charset="-79"/>
                <a:cs typeface="Aharoni" pitchFamily="2" charset="-79"/>
              </a:rPr>
              <a:t>leaks.</a:t>
            </a:r>
            <a:endParaRPr lang="en-US" sz="1400" dirty="0">
              <a:solidFill>
                <a:schemeClr val="accent2">
                  <a:lumMod val="50000"/>
                </a:schemeClr>
              </a:solidFill>
              <a:latin typeface="Aharoni" pitchFamily="2" charset="-79"/>
              <a:cs typeface="Aharoni" pitchFamily="2" charset="-79"/>
            </a:endParaRPr>
          </a:p>
        </p:txBody>
      </p:sp>
      <p:sp>
        <p:nvSpPr>
          <p:cNvPr id="8" name="TextBox 6"/>
          <p:cNvSpPr txBox="1">
            <a:spLocks noChangeArrowheads="1"/>
          </p:cNvSpPr>
          <p:nvPr/>
        </p:nvSpPr>
        <p:spPr bwMode="auto">
          <a:xfrm>
            <a:off x="6255945" y="4296624"/>
            <a:ext cx="1786550" cy="830997"/>
          </a:xfrm>
          <a:prstGeom prst="rect">
            <a:avLst/>
          </a:prstGeom>
          <a:noFill/>
          <a:ln w="9525">
            <a:noFill/>
            <a:miter lim="800000"/>
            <a:headEnd/>
            <a:tailEnd/>
          </a:ln>
        </p:spPr>
        <p:txBody>
          <a:bodyPr wrap="square">
            <a:spAutoFit/>
          </a:bodyPr>
          <a:lstStyle/>
          <a:p>
            <a:r>
              <a:rPr lang="en-US" sz="1200" dirty="0">
                <a:solidFill>
                  <a:schemeClr val="accent2">
                    <a:lumMod val="50000"/>
                  </a:schemeClr>
                </a:solidFill>
                <a:latin typeface="Aharoni" pitchFamily="2" charset="-79"/>
                <a:cs typeface="Aharoni" pitchFamily="2" charset="-79"/>
              </a:rPr>
              <a:t>Keep the </a:t>
            </a:r>
            <a:r>
              <a:rPr lang="en-US" sz="1200" dirty="0" smtClean="0">
                <a:solidFill>
                  <a:schemeClr val="accent2">
                    <a:lumMod val="50000"/>
                  </a:schemeClr>
                </a:solidFill>
                <a:latin typeface="Aharoni" pitchFamily="2" charset="-79"/>
                <a:cs typeface="Aharoni" pitchFamily="2" charset="-79"/>
              </a:rPr>
              <a:t>organic  extract </a:t>
            </a:r>
            <a:r>
              <a:rPr lang="en-US" sz="1200" dirty="0">
                <a:solidFill>
                  <a:schemeClr val="accent2">
                    <a:lumMod val="50000"/>
                  </a:schemeClr>
                </a:solidFill>
                <a:latin typeface="Aharoni" pitchFamily="2" charset="-79"/>
                <a:cs typeface="Aharoni" pitchFamily="2" charset="-79"/>
              </a:rPr>
              <a:t>in an Erlenmeyer flask </a:t>
            </a:r>
            <a:r>
              <a:rPr lang="en-US" sz="1200" dirty="0" smtClean="0">
                <a:solidFill>
                  <a:schemeClr val="accent2">
                    <a:lumMod val="50000"/>
                  </a:schemeClr>
                </a:solidFill>
                <a:latin typeface="Aharoni" pitchFamily="2" charset="-79"/>
                <a:cs typeface="Aharoni" pitchFamily="2" charset="-79"/>
              </a:rPr>
              <a:t>(</a:t>
            </a:r>
            <a:r>
              <a:rPr lang="en-US" sz="1200" b="1" dirty="0" smtClean="0">
                <a:solidFill>
                  <a:schemeClr val="accent2">
                    <a:lumMod val="50000"/>
                  </a:schemeClr>
                </a:solidFill>
                <a:latin typeface="Aharoni" pitchFamily="2" charset="-79"/>
                <a:cs typeface="Aharoni" pitchFamily="2" charset="-79"/>
              </a:rPr>
              <a:t>never</a:t>
            </a:r>
            <a:r>
              <a:rPr lang="en-US" sz="1200" dirty="0" smtClean="0">
                <a:solidFill>
                  <a:schemeClr val="accent2">
                    <a:lumMod val="50000"/>
                  </a:schemeClr>
                </a:solidFill>
                <a:latin typeface="Aharoni" pitchFamily="2" charset="-79"/>
                <a:cs typeface="Aharoni" pitchFamily="2" charset="-79"/>
              </a:rPr>
              <a:t> a </a:t>
            </a:r>
            <a:r>
              <a:rPr lang="en-US" sz="1200" dirty="0">
                <a:solidFill>
                  <a:schemeClr val="accent2">
                    <a:lumMod val="50000"/>
                  </a:schemeClr>
                </a:solidFill>
                <a:latin typeface="Aharoni" pitchFamily="2" charset="-79"/>
                <a:cs typeface="Aharoni" pitchFamily="2" charset="-79"/>
              </a:rPr>
              <a:t>beaker</a:t>
            </a:r>
            <a:r>
              <a:rPr lang="en-US" sz="1200" dirty="0" smtClean="0">
                <a:solidFill>
                  <a:schemeClr val="accent2">
                    <a:lumMod val="50000"/>
                  </a:schemeClr>
                </a:solidFill>
                <a:latin typeface="Aharoni" pitchFamily="2" charset="-79"/>
                <a:cs typeface="Aharoni" pitchFamily="2" charset="-79"/>
              </a:rPr>
              <a:t>).</a:t>
            </a:r>
            <a:endParaRPr lang="en-US" sz="1200" dirty="0">
              <a:solidFill>
                <a:schemeClr val="accent2">
                  <a:lumMod val="50000"/>
                </a:schemeClr>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652" y="792837"/>
            <a:ext cx="7200900" cy="588894"/>
          </a:xfrm>
          <a:ln>
            <a:solidFill>
              <a:srgbClr val="FFC000"/>
            </a:solidFill>
          </a:ln>
        </p:spPr>
        <p:style>
          <a:lnRef idx="2">
            <a:schemeClr val="accent2"/>
          </a:lnRef>
          <a:fillRef idx="1">
            <a:schemeClr val="lt1"/>
          </a:fillRef>
          <a:effectRef idx="0">
            <a:schemeClr val="accent2"/>
          </a:effectRef>
          <a:fontRef idx="minor">
            <a:schemeClr val="dk1"/>
          </a:fontRef>
        </p:style>
        <p:txBody>
          <a:bodyPr>
            <a:noAutofit/>
          </a:bodyPr>
          <a:lstStyle/>
          <a:p>
            <a:pPr algn="ctr"/>
            <a:r>
              <a:rPr lang="en-US" b="1" dirty="0">
                <a:solidFill>
                  <a:schemeClr val="tx2"/>
                </a:solidFill>
                <a:latin typeface="Calibri" pitchFamily="34" charset="0"/>
              </a:rPr>
              <a:t>Schedule of </a:t>
            </a:r>
            <a:r>
              <a:rPr lang="en-US" b="1" dirty="0" smtClean="0">
                <a:solidFill>
                  <a:schemeClr val="tx2"/>
                </a:solidFill>
                <a:latin typeface="Calibri" pitchFamily="34" charset="0"/>
              </a:rPr>
              <a:t>day</a:t>
            </a:r>
            <a:endParaRPr lang="en-US" b="1" dirty="0">
              <a:solidFill>
                <a:schemeClr val="tx2"/>
              </a:solidFill>
              <a:latin typeface="Calibri" pitchFamily="34" charset="0"/>
            </a:endParaRPr>
          </a:p>
        </p:txBody>
      </p:sp>
      <p:sp>
        <p:nvSpPr>
          <p:cNvPr id="3" name="Content Placeholder 2"/>
          <p:cNvSpPr>
            <a:spLocks noGrp="1"/>
          </p:cNvSpPr>
          <p:nvPr>
            <p:ph idx="1"/>
          </p:nvPr>
        </p:nvSpPr>
        <p:spPr>
          <a:xfrm>
            <a:off x="1028700" y="1678075"/>
            <a:ext cx="7200900" cy="4069228"/>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buNone/>
            </a:pPr>
            <a:endParaRPr lang="en-US" sz="100" b="1" dirty="0">
              <a:solidFill>
                <a:schemeClr val="tx2"/>
              </a:solidFill>
              <a:latin typeface="Garamond" panose="02020404030301010803" pitchFamily="18" charset="0"/>
            </a:endParaRPr>
          </a:p>
          <a:p>
            <a:r>
              <a:rPr lang="en-US" sz="2300" b="1" dirty="0">
                <a:solidFill>
                  <a:schemeClr val="tx2"/>
                </a:solidFill>
                <a:latin typeface="Garamond" panose="02020404030301010803" pitchFamily="18" charset="0"/>
              </a:rPr>
              <a:t>PPE check – at the door</a:t>
            </a:r>
          </a:p>
          <a:p>
            <a:r>
              <a:rPr lang="en-US" sz="2300" b="1" dirty="0">
                <a:solidFill>
                  <a:schemeClr val="tx2"/>
                </a:solidFill>
                <a:latin typeface="Garamond" panose="02020404030301010803" pitchFamily="18" charset="0"/>
              </a:rPr>
              <a:t>Pre-lab check – at the door</a:t>
            </a:r>
          </a:p>
          <a:p>
            <a:r>
              <a:rPr lang="en-US" sz="2300" b="1" dirty="0">
                <a:solidFill>
                  <a:schemeClr val="tx2"/>
                </a:solidFill>
                <a:latin typeface="Garamond" panose="02020404030301010803" pitchFamily="18" charset="0"/>
              </a:rPr>
              <a:t>Quiz</a:t>
            </a:r>
          </a:p>
          <a:p>
            <a:r>
              <a:rPr lang="en-US" sz="2300" b="1" dirty="0">
                <a:solidFill>
                  <a:schemeClr val="tx2"/>
                </a:solidFill>
                <a:latin typeface="Garamond" panose="02020404030301010803" pitchFamily="18" charset="0"/>
              </a:rPr>
              <a:t>Recitation</a:t>
            </a:r>
          </a:p>
          <a:p>
            <a:pPr lvl="1"/>
            <a:r>
              <a:rPr lang="en-US" sz="2300" b="1" dirty="0">
                <a:solidFill>
                  <a:schemeClr val="tx2"/>
                </a:solidFill>
                <a:latin typeface="Garamond" panose="02020404030301010803" pitchFamily="18" charset="0"/>
              </a:rPr>
              <a:t>Nitration, part II</a:t>
            </a:r>
          </a:p>
          <a:p>
            <a:pPr lvl="1"/>
            <a:r>
              <a:rPr lang="en-US" sz="2300" b="1" dirty="0">
                <a:solidFill>
                  <a:schemeClr val="tx2"/>
                </a:solidFill>
                <a:latin typeface="Garamond" panose="02020404030301010803" pitchFamily="18" charset="0"/>
              </a:rPr>
              <a:t>Synthesis of 4,4’-di-</a:t>
            </a:r>
            <a:r>
              <a:rPr lang="en-US" sz="2300" b="1" i="0" dirty="0">
                <a:solidFill>
                  <a:schemeClr val="tx2"/>
                </a:solidFill>
                <a:latin typeface="Garamond" panose="02020404030301010803" pitchFamily="18" charset="0"/>
              </a:rPr>
              <a:t>tert</a:t>
            </a:r>
            <a:r>
              <a:rPr lang="en-US" sz="2300" b="1" dirty="0">
                <a:solidFill>
                  <a:schemeClr val="tx2"/>
                </a:solidFill>
                <a:latin typeface="Garamond" panose="02020404030301010803" pitchFamily="18" charset="0"/>
              </a:rPr>
              <a:t>-butylbiphenyl</a:t>
            </a:r>
          </a:p>
          <a:p>
            <a:r>
              <a:rPr lang="en-US" sz="2300" b="1" dirty="0">
                <a:solidFill>
                  <a:schemeClr val="tx2"/>
                </a:solidFill>
                <a:latin typeface="Garamond" panose="02020404030301010803" pitchFamily="18" charset="0"/>
              </a:rPr>
              <a:t>Safety</a:t>
            </a:r>
          </a:p>
          <a:p>
            <a:pPr lvl="1"/>
            <a:r>
              <a:rPr lang="en-US" sz="2300" b="1" dirty="0">
                <a:solidFill>
                  <a:schemeClr val="tx2"/>
                </a:solidFill>
                <a:latin typeface="Garamond" panose="02020404030301010803" pitchFamily="18" charset="0"/>
              </a:rPr>
              <a:t>Put bags away</a:t>
            </a:r>
          </a:p>
          <a:p>
            <a:pPr lvl="1"/>
            <a:r>
              <a:rPr lang="en-US" sz="2300" b="1" dirty="0">
                <a:solidFill>
                  <a:schemeClr val="tx2"/>
                </a:solidFill>
                <a:latin typeface="Garamond" panose="02020404030301010803" pitchFamily="18" charset="0"/>
              </a:rPr>
              <a:t>Goggles</a:t>
            </a:r>
          </a:p>
          <a:p>
            <a:pPr lvl="1"/>
            <a:r>
              <a:rPr lang="en-US" sz="2300" b="1" dirty="0">
                <a:solidFill>
                  <a:schemeClr val="tx2"/>
                </a:solidFill>
                <a:latin typeface="Garamond" panose="02020404030301010803" pitchFamily="18" charset="0"/>
              </a:rPr>
              <a:t>Gloves</a:t>
            </a:r>
          </a:p>
          <a:p>
            <a:pPr lvl="1"/>
            <a:r>
              <a:rPr lang="en-US" sz="2300" b="1" dirty="0">
                <a:solidFill>
                  <a:schemeClr val="tx2"/>
                </a:solidFill>
                <a:latin typeface="Garamond" panose="02020404030301010803" pitchFamily="18" charset="0"/>
              </a:rPr>
              <a:t>Lab Coat</a:t>
            </a:r>
          </a:p>
          <a:p>
            <a:r>
              <a:rPr lang="en-US" sz="2300" b="1" dirty="0">
                <a:solidFill>
                  <a:schemeClr val="tx2"/>
                </a:solidFill>
                <a:latin typeface="Garamond" panose="02020404030301010803" pitchFamily="18" charset="0"/>
              </a:rPr>
              <a:t>LAB!</a:t>
            </a:r>
          </a:p>
        </p:txBody>
      </p:sp>
    </p:spTree>
    <p:extLst>
      <p:ext uri="{BB962C8B-B14F-4D97-AF65-F5344CB8AC3E}">
        <p14:creationId xmlns:p14="http://schemas.microsoft.com/office/powerpoint/2010/main" xmlns="" val="192109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b="1" dirty="0">
                <a:latin typeface="Calibri" pitchFamily="34" charset="0"/>
              </a:rPr>
              <a:t>Due </a:t>
            </a:r>
            <a:r>
              <a:rPr lang="en-US" b="1" dirty="0" smtClean="0">
                <a:latin typeface="Calibri" pitchFamily="34" charset="0"/>
              </a:rPr>
              <a:t>Dates</a:t>
            </a:r>
            <a:endParaRPr lang="en-US" b="1" dirty="0">
              <a:latin typeface="Calibri" pitchFamily="34" charset="0"/>
            </a:endParaRPr>
          </a:p>
        </p:txBody>
      </p:sp>
      <p:sp>
        <p:nvSpPr>
          <p:cNvPr id="6" name="Content Placeholder 2"/>
          <p:cNvSpPr>
            <a:spLocks noGrp="1"/>
          </p:cNvSpPr>
          <p:nvPr>
            <p:ph idx="1"/>
          </p:nvPr>
        </p:nvSpPr>
        <p:spPr>
          <a:xfrm>
            <a:off x="1028700" y="1664898"/>
            <a:ext cx="7200900" cy="4202502"/>
          </a:xfrm>
          <a:ln w="28575">
            <a:solidFill>
              <a:srgbClr val="FFC000"/>
            </a:solidFill>
          </a:ln>
        </p:spPr>
        <p:txBody>
          <a:bodyPr>
            <a:normAutofit fontScale="92500" lnSpcReduction="10000"/>
          </a:bodyPr>
          <a:lstStyle/>
          <a:p>
            <a:pPr>
              <a:lnSpc>
                <a:spcPct val="80000"/>
              </a:lnSpc>
              <a:buFont typeface="Wingdings" pitchFamily="2" charset="2"/>
              <a:buChar char="§"/>
              <a:defRPr/>
            </a:pPr>
            <a:r>
              <a:rPr lang="en-US" sz="2800" b="1" dirty="0" smtClean="0">
                <a:latin typeface="Calibri" pitchFamily="34" charset="0"/>
              </a:rPr>
              <a:t>Today</a:t>
            </a:r>
          </a:p>
          <a:p>
            <a:pPr lvl="1">
              <a:lnSpc>
                <a:spcPct val="80000"/>
              </a:lnSpc>
              <a:buFont typeface="Wingdings" pitchFamily="2" charset="2"/>
              <a:buChar char="§"/>
              <a:defRPr/>
            </a:pPr>
            <a:r>
              <a:rPr lang="en-US" i="0" dirty="0" smtClean="0">
                <a:latin typeface="Calibri" pitchFamily="34" charset="0"/>
                <a:cs typeface="Times New Roman" pitchFamily="18" charset="0"/>
              </a:rPr>
              <a:t>At beginning of lab – Separation Scheme for </a:t>
            </a:r>
            <a:r>
              <a:rPr lang="en-US" dirty="0" smtClean="0">
                <a:latin typeface="Calibri" pitchFamily="34" charset="0"/>
                <a:cs typeface="Times New Roman" pitchFamily="18" charset="0"/>
              </a:rPr>
              <a:t>Nitration of Methyl Benzoate</a:t>
            </a:r>
          </a:p>
          <a:p>
            <a:pPr lvl="1">
              <a:lnSpc>
                <a:spcPct val="80000"/>
              </a:lnSpc>
              <a:spcBef>
                <a:spcPts val="1200"/>
              </a:spcBef>
              <a:buFont typeface="Wingdings" pitchFamily="2" charset="2"/>
              <a:buChar char="§"/>
              <a:defRPr/>
            </a:pPr>
            <a:r>
              <a:rPr lang="en-US" i="0" dirty="0" smtClean="0">
                <a:latin typeface="Calibri" pitchFamily="34" charset="0"/>
                <a:cs typeface="Times New Roman" pitchFamily="18" charset="0"/>
              </a:rPr>
              <a:t>Spectroscopy Problem Set (Part II, #2)</a:t>
            </a:r>
          </a:p>
          <a:p>
            <a:pPr lvl="1">
              <a:lnSpc>
                <a:spcPct val="80000"/>
              </a:lnSpc>
              <a:spcBef>
                <a:spcPts val="1200"/>
              </a:spcBef>
              <a:buFont typeface="Wingdings" pitchFamily="2" charset="2"/>
              <a:buChar char="§"/>
              <a:defRPr/>
            </a:pPr>
            <a:r>
              <a:rPr lang="en-US" i="0" dirty="0" smtClean="0">
                <a:latin typeface="Calibri" pitchFamily="34" charset="0"/>
                <a:cs typeface="Times New Roman" pitchFamily="18" charset="0"/>
              </a:rPr>
              <a:t>at end of lab -- copy of laboratory notebook pages for today's experiment (continuation of Nitration and new </a:t>
            </a:r>
            <a:r>
              <a:rPr lang="en-US" i="0" dirty="0" err="1" smtClean="0">
                <a:latin typeface="Calibri" pitchFamily="34" charset="0"/>
                <a:cs typeface="Times New Roman" pitchFamily="18" charset="0"/>
              </a:rPr>
              <a:t>Friedel</a:t>
            </a:r>
            <a:r>
              <a:rPr lang="en-US" i="0" dirty="0" smtClean="0">
                <a:latin typeface="Calibri" pitchFamily="34" charset="0"/>
                <a:cs typeface="Times New Roman" pitchFamily="18" charset="0"/>
              </a:rPr>
              <a:t>-Crafts)</a:t>
            </a:r>
            <a:endParaRPr lang="en-US" i="0" dirty="0" smtClean="0">
              <a:latin typeface="Calibri" pitchFamily="34" charset="0"/>
            </a:endParaRPr>
          </a:p>
          <a:p>
            <a:pPr>
              <a:lnSpc>
                <a:spcPct val="80000"/>
              </a:lnSpc>
              <a:buFont typeface="Wingdings" pitchFamily="2" charset="2"/>
              <a:buChar char="§"/>
              <a:defRPr/>
            </a:pPr>
            <a:r>
              <a:rPr lang="en-US" sz="2800" b="1" dirty="0" smtClean="0">
                <a:latin typeface="Calibri" pitchFamily="34" charset="0"/>
              </a:rPr>
              <a:t>Next Week</a:t>
            </a:r>
          </a:p>
          <a:p>
            <a:pPr lvl="1">
              <a:lnSpc>
                <a:spcPct val="80000"/>
              </a:lnSpc>
              <a:buFont typeface="Wingdings" pitchFamily="2" charset="2"/>
              <a:buChar char="§"/>
              <a:defRPr/>
            </a:pPr>
            <a:r>
              <a:rPr lang="en-US" i="0" dirty="0" smtClean="0">
                <a:latin typeface="Calibri" pitchFamily="34" charset="0"/>
              </a:rPr>
              <a:t>At beginning of lab - </a:t>
            </a:r>
            <a:r>
              <a:rPr lang="en-US" dirty="0" smtClean="0">
                <a:latin typeface="Calibri" pitchFamily="34" charset="0"/>
              </a:rPr>
              <a:t>Nitration of Methyl Benzoate Report</a:t>
            </a:r>
          </a:p>
          <a:p>
            <a:pPr lvl="1">
              <a:lnSpc>
                <a:spcPct val="80000"/>
              </a:lnSpc>
              <a:spcBef>
                <a:spcPts val="1200"/>
              </a:spcBef>
              <a:buFont typeface="Wingdings" pitchFamily="2" charset="2"/>
              <a:buChar char="§"/>
              <a:defRPr/>
            </a:pPr>
            <a:r>
              <a:rPr lang="en-US" i="0" dirty="0" smtClean="0">
                <a:latin typeface="Calibri" pitchFamily="34" charset="0"/>
              </a:rPr>
              <a:t>Spectroscopy Problem Set</a:t>
            </a:r>
            <a:r>
              <a:rPr lang="en-US" i="0" dirty="0" smtClean="0">
                <a:latin typeface="Calibri" pitchFamily="34" charset="0"/>
                <a:cs typeface="Times New Roman" pitchFamily="18" charset="0"/>
              </a:rPr>
              <a:t> (Part II, #3)</a:t>
            </a:r>
            <a:endParaRPr lang="en-US" i="0" dirty="0" smtClean="0">
              <a:latin typeface="Calibri" pitchFamily="34" charset="0"/>
            </a:endParaRPr>
          </a:p>
          <a:p>
            <a:pPr>
              <a:lnSpc>
                <a:spcPct val="80000"/>
              </a:lnSpc>
              <a:buFont typeface="Wingdings" pitchFamily="2" charset="2"/>
              <a:buChar char="§"/>
              <a:defRPr/>
            </a:pPr>
            <a:r>
              <a:rPr lang="en-US" sz="2800" b="1" dirty="0" smtClean="0">
                <a:latin typeface="Calibri" pitchFamily="34" charset="0"/>
              </a:rPr>
              <a:t>Two Weeks</a:t>
            </a:r>
          </a:p>
          <a:p>
            <a:pPr lvl="1">
              <a:lnSpc>
                <a:spcPct val="80000"/>
              </a:lnSpc>
              <a:defRPr/>
            </a:pPr>
            <a:r>
              <a:rPr lang="en-US" sz="2100" dirty="0" smtClean="0">
                <a:latin typeface="Calibri" pitchFamily="34" charset="0"/>
              </a:rPr>
              <a:t>Synthesis of 4,4’-di-t-Butylbiphenyl Report</a:t>
            </a:r>
          </a:p>
          <a:p>
            <a:pPr lvl="1">
              <a:lnSpc>
                <a:spcPct val="80000"/>
              </a:lnSpc>
              <a:defRPr/>
            </a:pPr>
            <a:r>
              <a:rPr lang="en-US" sz="2100" i="0" dirty="0" smtClean="0">
                <a:latin typeface="Calibri" pitchFamily="34" charset="0"/>
              </a:rPr>
              <a:t>Spectroscopy Problem Set</a:t>
            </a:r>
            <a:r>
              <a:rPr lang="en-US" sz="2100" i="0" dirty="0" smtClean="0">
                <a:latin typeface="Calibri" pitchFamily="34" charset="0"/>
                <a:cs typeface="Times New Roman" pitchFamily="18" charset="0"/>
              </a:rPr>
              <a:t> (</a:t>
            </a:r>
            <a:r>
              <a:rPr lang="en-US" sz="2400" i="0" dirty="0" smtClean="0">
                <a:latin typeface="Calibri" pitchFamily="34" charset="0"/>
                <a:cs typeface="Times New Roman" pitchFamily="18" charset="0"/>
              </a:rPr>
              <a:t>Part II, #4,5</a:t>
            </a:r>
            <a:r>
              <a:rPr lang="en-US" sz="2100" i="0" dirty="0" smtClean="0">
                <a:latin typeface="Calibri" pitchFamily="34" charset="0"/>
                <a:cs typeface="Times New Roman" pitchFamily="18" charset="0"/>
              </a:rPr>
              <a:t>)</a:t>
            </a:r>
            <a:endParaRPr lang="en-US" sz="2100" b="1" i="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smtClean="0">
                <a:latin typeface="Calibri" pitchFamily="34" charset="0"/>
              </a:rPr>
              <a:t>Grading </a:t>
            </a:r>
            <a:r>
              <a:rPr lang="en-US" b="1" dirty="0" smtClean="0">
                <a:latin typeface="Calibri" pitchFamily="34" charset="0"/>
              </a:rPr>
              <a:t>from last week</a:t>
            </a:r>
            <a:endParaRPr lang="en-US" dirty="0">
              <a:latin typeface="Calibri" pitchFamily="34" charset="0"/>
            </a:endParaRPr>
          </a:p>
        </p:txBody>
      </p:sp>
      <p:sp>
        <p:nvSpPr>
          <p:cNvPr id="3" name="Content Placeholder 2"/>
          <p:cNvSpPr>
            <a:spLocks noGrp="1"/>
          </p:cNvSpPr>
          <p:nvPr>
            <p:ph idx="1"/>
          </p:nvPr>
        </p:nvSpPr>
        <p:spPr>
          <a:xfrm>
            <a:off x="1028700" y="1621766"/>
            <a:ext cx="7200900" cy="4245634"/>
          </a:xfrm>
          <a:ln w="28575">
            <a:solidFill>
              <a:srgbClr val="FFC000"/>
            </a:solidFill>
          </a:ln>
        </p:spPr>
        <p:txBody>
          <a:bodyPr>
            <a:noAutofit/>
          </a:bodyPr>
          <a:lstStyle/>
          <a:p>
            <a:pPr>
              <a:lnSpc>
                <a:spcPct val="100000"/>
              </a:lnSpc>
              <a:spcBef>
                <a:spcPts val="1200"/>
              </a:spcBef>
              <a:defRPr/>
            </a:pPr>
            <a:r>
              <a:rPr lang="en-US" sz="2200" dirty="0" smtClean="0">
                <a:latin typeface="Calibri" pitchFamily="34" charset="0"/>
              </a:rPr>
              <a:t>Review the errors you made on the </a:t>
            </a:r>
            <a:r>
              <a:rPr lang="en-US" sz="2200" i="1" dirty="0" smtClean="0">
                <a:latin typeface="Calibri" pitchFamily="34" charset="0"/>
              </a:rPr>
              <a:t>Bromination Report</a:t>
            </a:r>
            <a:r>
              <a:rPr lang="en-US" sz="2200" dirty="0" smtClean="0">
                <a:latin typeface="Calibri" pitchFamily="34" charset="0"/>
              </a:rPr>
              <a:t>.</a:t>
            </a:r>
          </a:p>
          <a:p>
            <a:pPr>
              <a:lnSpc>
                <a:spcPct val="80000"/>
              </a:lnSpc>
              <a:spcBef>
                <a:spcPts val="1200"/>
              </a:spcBef>
              <a:defRPr/>
            </a:pPr>
            <a:r>
              <a:rPr lang="en-US" sz="2200" dirty="0" smtClean="0">
                <a:latin typeface="Calibri" pitchFamily="34" charset="0"/>
              </a:rPr>
              <a:t>Most likely, you will need to review significant digits; reaction </a:t>
            </a:r>
            <a:r>
              <a:rPr lang="en-US" sz="2200" u="sng" dirty="0" smtClean="0">
                <a:latin typeface="Calibri" pitchFamily="34" charset="0"/>
              </a:rPr>
              <a:t>mechanisms</a:t>
            </a:r>
            <a:r>
              <a:rPr lang="en-US" sz="2200" dirty="0" smtClean="0">
                <a:latin typeface="Calibri" pitchFamily="34" charset="0"/>
              </a:rPr>
              <a:t> (not chemical equations)</a:t>
            </a:r>
          </a:p>
          <a:p>
            <a:pPr>
              <a:lnSpc>
                <a:spcPct val="80000"/>
              </a:lnSpc>
              <a:spcBef>
                <a:spcPts val="1200"/>
              </a:spcBef>
              <a:defRPr/>
            </a:pPr>
            <a:r>
              <a:rPr lang="en-US" sz="2200" dirty="0" smtClean="0">
                <a:latin typeface="Calibri" pitchFamily="34" charset="0"/>
              </a:rPr>
              <a:t>Notice that the graded parts correspond to the </a:t>
            </a:r>
            <a:r>
              <a:rPr lang="en-US" sz="2200" u="sng" dirty="0" smtClean="0">
                <a:latin typeface="Calibri" pitchFamily="34" charset="0"/>
              </a:rPr>
              <a:t>explicit instructions on BlackBoard and the Manual for writing this report</a:t>
            </a:r>
            <a:r>
              <a:rPr lang="en-US" sz="2200" dirty="0" smtClean="0">
                <a:latin typeface="Calibri" pitchFamily="34" charset="0"/>
              </a:rPr>
              <a:t>.</a:t>
            </a:r>
          </a:p>
          <a:p>
            <a:pPr>
              <a:lnSpc>
                <a:spcPct val="80000"/>
              </a:lnSpc>
              <a:spcBef>
                <a:spcPts val="1200"/>
              </a:spcBef>
              <a:defRPr/>
            </a:pPr>
            <a:r>
              <a:rPr lang="en-US" sz="2200" dirty="0" smtClean="0">
                <a:latin typeface="Calibri" pitchFamily="34" charset="0"/>
              </a:rPr>
              <a:t>If you have questions about how it was graded, please ask</a:t>
            </a:r>
            <a:r>
              <a:rPr lang="en-US" sz="2200" dirty="0" smtClean="0">
                <a:latin typeface="Calibri" pitchFamily="34" charset="0"/>
              </a:rPr>
              <a:t>.</a:t>
            </a:r>
          </a:p>
          <a:p>
            <a:pPr>
              <a:lnSpc>
                <a:spcPct val="80000"/>
              </a:lnSpc>
              <a:spcBef>
                <a:spcPts val="1200"/>
              </a:spcBef>
              <a:defRPr/>
            </a:pPr>
            <a:r>
              <a:rPr lang="en-US" sz="2200" b="1" dirty="0" smtClean="0">
                <a:latin typeface="Calibri" pitchFamily="34" charset="0"/>
              </a:rPr>
              <a:t>Quiz-</a:t>
            </a:r>
            <a:r>
              <a:rPr lang="en-US" sz="2200" dirty="0" smtClean="0">
                <a:latin typeface="Calibri" pitchFamily="34" charset="0"/>
              </a:rPr>
              <a:t> if there is a Video assigned for an experiment, there will be quiz questions asked from it.</a:t>
            </a:r>
          </a:p>
          <a:p>
            <a:pPr>
              <a:lnSpc>
                <a:spcPct val="80000"/>
              </a:lnSpc>
              <a:spcBef>
                <a:spcPts val="1200"/>
              </a:spcBef>
              <a:defRPr/>
            </a:pPr>
            <a:r>
              <a:rPr lang="en-US" sz="2200" b="1" dirty="0" smtClean="0">
                <a:latin typeface="Calibri" pitchFamily="34" charset="0"/>
              </a:rPr>
              <a:t>Notebook</a:t>
            </a:r>
            <a:r>
              <a:rPr lang="en-US" sz="2200" dirty="0" smtClean="0">
                <a:latin typeface="Calibri" pitchFamily="34" charset="0"/>
              </a:rPr>
              <a:t> – be sure to include all categories required for the pre-lab (such as equipment/chemicals/glassware).</a:t>
            </a:r>
            <a:endParaRPr lang="en-US" sz="2200" dirty="0" smtClean="0">
              <a:latin typeface="Calibri" pitchFamily="34" charset="0"/>
            </a:endParaRPr>
          </a:p>
          <a:p>
            <a:endParaRPr lang="en-US" sz="24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a:latin typeface="Calibri" pitchFamily="34" charset="0"/>
              </a:rPr>
              <a:t>Synthesis Lab </a:t>
            </a:r>
            <a:r>
              <a:rPr lang="en-US" b="1" dirty="0" smtClean="0">
                <a:latin typeface="Calibri" pitchFamily="34" charset="0"/>
              </a:rPr>
              <a:t>Reports</a:t>
            </a:r>
            <a:endParaRPr lang="en-US" b="1" dirty="0">
              <a:latin typeface="Calibri" pitchFamily="34" charset="0"/>
            </a:endParaRPr>
          </a:p>
        </p:txBody>
      </p:sp>
      <p:sp>
        <p:nvSpPr>
          <p:cNvPr id="3" name="Content Placeholder 2"/>
          <p:cNvSpPr>
            <a:spLocks noGrp="1"/>
          </p:cNvSpPr>
          <p:nvPr>
            <p:ph idx="1"/>
          </p:nvPr>
        </p:nvSpPr>
        <p:spPr>
          <a:xfrm>
            <a:off x="1028700" y="1621766"/>
            <a:ext cx="7200900" cy="4245634"/>
          </a:xfrm>
          <a:ln w="28575">
            <a:solidFill>
              <a:srgbClr val="FFC000"/>
            </a:solidFill>
          </a:ln>
        </p:spPr>
        <p:txBody>
          <a:bodyPr>
            <a:noAutofit/>
          </a:bodyPr>
          <a:lstStyle/>
          <a:p>
            <a:r>
              <a:rPr lang="en-US" sz="2600" dirty="0">
                <a:latin typeface="Calibri" pitchFamily="34" charset="0"/>
              </a:rPr>
              <a:t>Follow the </a:t>
            </a:r>
            <a:r>
              <a:rPr lang="en-US" sz="2600" dirty="0" smtClean="0">
                <a:latin typeface="Calibri" pitchFamily="34" charset="0"/>
              </a:rPr>
              <a:t>instructions posted </a:t>
            </a:r>
            <a:r>
              <a:rPr lang="en-US" sz="2600" dirty="0">
                <a:latin typeface="Calibri" pitchFamily="34" charset="0"/>
              </a:rPr>
              <a:t>on </a:t>
            </a:r>
            <a:r>
              <a:rPr lang="en-US" sz="2600" dirty="0" smtClean="0">
                <a:latin typeface="Calibri" pitchFamily="34" charset="0"/>
              </a:rPr>
              <a:t>Blackboard under “Notebook &amp; Report Formats”.</a:t>
            </a:r>
            <a:endParaRPr lang="en-US" sz="2600" dirty="0">
              <a:latin typeface="Calibri" pitchFamily="34" charset="0"/>
            </a:endParaRPr>
          </a:p>
          <a:p>
            <a:r>
              <a:rPr lang="en-US" sz="2600" dirty="0">
                <a:latin typeface="Calibri" pitchFamily="34" charset="0"/>
              </a:rPr>
              <a:t>Synthesis labs </a:t>
            </a:r>
            <a:r>
              <a:rPr lang="en-US" sz="2600" dirty="0" smtClean="0">
                <a:latin typeface="Calibri" pitchFamily="34" charset="0"/>
              </a:rPr>
              <a:t>require a </a:t>
            </a:r>
            <a:r>
              <a:rPr lang="en-US" sz="2600" i="1" dirty="0" smtClean="0">
                <a:latin typeface="Calibri" pitchFamily="34" charset="0"/>
              </a:rPr>
              <a:t>Separation Scheme</a:t>
            </a:r>
            <a:r>
              <a:rPr lang="en-US" sz="2600" dirty="0" smtClean="0">
                <a:latin typeface="Calibri" pitchFamily="34" charset="0"/>
              </a:rPr>
              <a:t>, which is a flowchart describing how the product was purified from the reaction mixture.</a:t>
            </a:r>
            <a:endParaRPr lang="en-US" sz="2600" dirty="0">
              <a:latin typeface="Calibri" pitchFamily="34" charset="0"/>
            </a:endParaRPr>
          </a:p>
          <a:p>
            <a:pPr lvl="1"/>
            <a:r>
              <a:rPr lang="en-US" sz="2200" i="0" dirty="0" smtClean="0">
                <a:latin typeface="Calibri" pitchFamily="34" charset="0"/>
              </a:rPr>
              <a:t>See the example in </a:t>
            </a:r>
            <a:r>
              <a:rPr lang="en-US" sz="2200" i="0" dirty="0">
                <a:latin typeface="Calibri" pitchFamily="34" charset="0"/>
              </a:rPr>
              <a:t>Blackboard &amp; </a:t>
            </a:r>
            <a:r>
              <a:rPr lang="en-US" sz="2200" i="0" dirty="0" smtClean="0">
                <a:latin typeface="Calibri" pitchFamily="34" charset="0"/>
              </a:rPr>
              <a:t>the Lab Manual</a:t>
            </a:r>
            <a:r>
              <a:rPr lang="en-US" sz="2200" i="0" dirty="0">
                <a:latin typeface="Calibri" pitchFamily="34" charset="0"/>
              </a:rPr>
              <a:t>, </a:t>
            </a:r>
            <a:r>
              <a:rPr lang="en-US" sz="2200" i="0" dirty="0" smtClean="0">
                <a:latin typeface="Calibri" pitchFamily="34" charset="0"/>
              </a:rPr>
              <a:t>14-16.</a:t>
            </a:r>
            <a:endParaRPr lang="en-US" sz="2200" i="0" dirty="0">
              <a:latin typeface="Calibri" pitchFamily="34" charset="0"/>
            </a:endParaRPr>
          </a:p>
          <a:p>
            <a:pPr lvl="1"/>
            <a:r>
              <a:rPr lang="en-US" sz="2200" i="0" dirty="0">
                <a:latin typeface="Calibri" pitchFamily="34" charset="0"/>
              </a:rPr>
              <a:t>Separation schemes represent the ideal situation </a:t>
            </a:r>
            <a:r>
              <a:rPr lang="en-US" sz="2200" i="0" dirty="0" smtClean="0">
                <a:latin typeface="Calibri" pitchFamily="34" charset="0"/>
              </a:rPr>
              <a:t>and include all steps in the experimental procedure (whether completed in lab or not) and all possible impurities.</a:t>
            </a:r>
            <a:endParaRPr lang="en-US" sz="2200" i="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a:latin typeface="Calibri" pitchFamily="34" charset="0"/>
              </a:rPr>
              <a:t>Synthesis Lab </a:t>
            </a:r>
            <a:r>
              <a:rPr lang="en-US" b="1" dirty="0" smtClean="0">
                <a:latin typeface="Calibri" pitchFamily="34" charset="0"/>
              </a:rPr>
              <a:t>Reports</a:t>
            </a:r>
            <a:endParaRPr lang="en-US" b="1" dirty="0">
              <a:latin typeface="Calibri" pitchFamily="34" charset="0"/>
            </a:endParaRPr>
          </a:p>
        </p:txBody>
      </p:sp>
      <p:sp>
        <p:nvSpPr>
          <p:cNvPr id="3" name="Content Placeholder 2"/>
          <p:cNvSpPr>
            <a:spLocks noGrp="1"/>
          </p:cNvSpPr>
          <p:nvPr>
            <p:ph idx="1"/>
          </p:nvPr>
        </p:nvSpPr>
        <p:spPr>
          <a:xfrm>
            <a:off x="1028700" y="1621766"/>
            <a:ext cx="7200900" cy="4245634"/>
          </a:xfrm>
          <a:ln w="28575">
            <a:solidFill>
              <a:srgbClr val="FFC000"/>
            </a:solidFill>
          </a:ln>
        </p:spPr>
        <p:txBody>
          <a:bodyPr>
            <a:noAutofit/>
          </a:bodyPr>
          <a:lstStyle/>
          <a:p>
            <a:pPr marL="747713" lvl="2" indent="-284163">
              <a:lnSpc>
                <a:spcPct val="80000"/>
              </a:lnSpc>
              <a:spcBef>
                <a:spcPts val="2400"/>
              </a:spcBef>
              <a:buFont typeface="Arial" pitchFamily="34" charset="0"/>
              <a:buChar char="•"/>
              <a:defRPr/>
            </a:pPr>
            <a:r>
              <a:rPr lang="en-US" sz="2400" dirty="0" smtClean="0">
                <a:latin typeface="Calibri" pitchFamily="34" charset="0"/>
              </a:rPr>
              <a:t>Pay attention to </a:t>
            </a:r>
            <a:r>
              <a:rPr lang="en-US" sz="2400" b="1" dirty="0" smtClean="0">
                <a:latin typeface="Calibri" pitchFamily="34" charset="0"/>
              </a:rPr>
              <a:t>significant digits </a:t>
            </a:r>
            <a:r>
              <a:rPr lang="en-US" sz="2400" dirty="0" smtClean="0">
                <a:latin typeface="Calibri" pitchFamily="34" charset="0"/>
              </a:rPr>
              <a:t>(0.002 has only one significant digit).</a:t>
            </a:r>
          </a:p>
          <a:p>
            <a:pPr marL="747713" lvl="2" indent="-284163">
              <a:lnSpc>
                <a:spcPct val="80000"/>
              </a:lnSpc>
              <a:spcBef>
                <a:spcPts val="2400"/>
              </a:spcBef>
              <a:buFont typeface="Arial" pitchFamily="34" charset="0"/>
              <a:buChar char="•"/>
              <a:defRPr/>
            </a:pPr>
            <a:r>
              <a:rPr lang="en-US" sz="2400" dirty="0" smtClean="0">
                <a:latin typeface="Calibri" pitchFamily="34" charset="0"/>
              </a:rPr>
              <a:t>Note the example in the Lab Manual for </a:t>
            </a:r>
            <a:r>
              <a:rPr lang="en-US" sz="2400" b="1" dirty="0" smtClean="0">
                <a:latin typeface="Calibri" pitchFamily="34" charset="0"/>
              </a:rPr>
              <a:t>calculating moles of strong acids </a:t>
            </a:r>
            <a:r>
              <a:rPr lang="en-US" sz="2400" dirty="0" smtClean="0">
                <a:latin typeface="Calibri" pitchFamily="34" charset="0"/>
              </a:rPr>
              <a:t>such as H</a:t>
            </a:r>
            <a:r>
              <a:rPr lang="en-US" sz="2400" baseline="-25000" dirty="0" smtClean="0">
                <a:latin typeface="Calibri" pitchFamily="34" charset="0"/>
              </a:rPr>
              <a:t>2</a:t>
            </a:r>
            <a:r>
              <a:rPr lang="en-US" sz="2400" dirty="0" smtClean="0">
                <a:latin typeface="Calibri" pitchFamily="34" charset="0"/>
              </a:rPr>
              <a:t>SO</a:t>
            </a:r>
            <a:r>
              <a:rPr lang="en-US" sz="2400" baseline="-25000" dirty="0" smtClean="0">
                <a:latin typeface="Calibri" pitchFamily="34" charset="0"/>
              </a:rPr>
              <a:t>4</a:t>
            </a:r>
            <a:r>
              <a:rPr lang="en-US" sz="2400" dirty="0" smtClean="0">
                <a:latin typeface="Calibri" pitchFamily="34" charset="0"/>
              </a:rPr>
              <a:t> and HNO</a:t>
            </a:r>
            <a:r>
              <a:rPr lang="en-US" sz="2400" baseline="-25000" dirty="0" smtClean="0">
                <a:latin typeface="Calibri" pitchFamily="34" charset="0"/>
              </a:rPr>
              <a:t>3</a:t>
            </a:r>
            <a:r>
              <a:rPr lang="en-US" sz="2400" dirty="0" smtClean="0">
                <a:latin typeface="Calibri" pitchFamily="34" charset="0"/>
              </a:rPr>
              <a:t>.</a:t>
            </a:r>
          </a:p>
          <a:p>
            <a:pPr marL="747713" lvl="2" indent="-284163">
              <a:lnSpc>
                <a:spcPct val="80000"/>
              </a:lnSpc>
              <a:spcBef>
                <a:spcPts val="2400"/>
              </a:spcBef>
              <a:buFont typeface="Arial" pitchFamily="34" charset="0"/>
              <a:buChar char="•"/>
              <a:defRPr/>
            </a:pPr>
            <a:r>
              <a:rPr lang="en-US" sz="2400" dirty="0" smtClean="0">
                <a:latin typeface="Calibri" pitchFamily="34" charset="0"/>
              </a:rPr>
              <a:t>Note the example for completing the table on the report form that is the </a:t>
            </a:r>
            <a:r>
              <a:rPr lang="en-US" sz="2400" b="1" dirty="0" smtClean="0">
                <a:latin typeface="Calibri" pitchFamily="34" charset="0"/>
              </a:rPr>
              <a:t>calculation of the theoretical yield</a:t>
            </a:r>
            <a:r>
              <a:rPr lang="en-US" sz="2400" dirty="0" smtClean="0">
                <a:latin typeface="Calibri" pitchFamily="34" charset="0"/>
              </a:rPr>
              <a:t>. </a:t>
            </a:r>
          </a:p>
          <a:p>
            <a:pPr marL="747713" lvl="2" indent="-284163">
              <a:lnSpc>
                <a:spcPct val="80000"/>
              </a:lnSpc>
              <a:spcBef>
                <a:spcPts val="2400"/>
              </a:spcBef>
              <a:buFont typeface="Arial" pitchFamily="34" charset="0"/>
              <a:buChar char="•"/>
              <a:defRPr/>
            </a:pPr>
            <a:r>
              <a:rPr lang="en-US" sz="2400" dirty="0" smtClean="0">
                <a:latin typeface="Calibri" pitchFamily="34" charset="0"/>
              </a:rPr>
              <a:t>Pay special attention to </a:t>
            </a:r>
            <a:r>
              <a:rPr lang="en-US" sz="2400" b="1" dirty="0" smtClean="0">
                <a:latin typeface="Calibri" pitchFamily="34" charset="0"/>
              </a:rPr>
              <a:t>citing physical property data</a:t>
            </a:r>
            <a:r>
              <a:rPr lang="en-US" sz="2400" dirty="0" smtClean="0">
                <a:latin typeface="Calibri" pitchFamily="34" charset="0"/>
              </a:rPr>
              <a:t> (M.W., density, etc.) as explained in the Citation section of the Lab Manual.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smtClean="0">
                <a:latin typeface="Calibri" pitchFamily="34" charset="0"/>
              </a:rPr>
              <a:t>In Lab Today</a:t>
            </a:r>
            <a:endParaRPr lang="en-US" b="1" dirty="0">
              <a:latin typeface="Calibri" pitchFamily="34" charset="0"/>
            </a:endParaRPr>
          </a:p>
        </p:txBody>
      </p:sp>
      <p:sp>
        <p:nvSpPr>
          <p:cNvPr id="3" name="Content Placeholder 2"/>
          <p:cNvSpPr>
            <a:spLocks noGrp="1"/>
          </p:cNvSpPr>
          <p:nvPr>
            <p:ph idx="1"/>
          </p:nvPr>
        </p:nvSpPr>
        <p:spPr>
          <a:xfrm>
            <a:off x="1028700" y="1708030"/>
            <a:ext cx="7200900" cy="4986068"/>
          </a:xfrm>
          <a:ln w="28575">
            <a:solidFill>
              <a:srgbClr val="FFC000"/>
            </a:solidFill>
          </a:ln>
        </p:spPr>
        <p:txBody>
          <a:bodyPr>
            <a:normAutofit lnSpcReduction="10000"/>
          </a:bodyPr>
          <a:lstStyle/>
          <a:p>
            <a:pPr>
              <a:defRPr/>
            </a:pPr>
            <a:r>
              <a:rPr lang="en-US" sz="2800" b="1" dirty="0" smtClean="0"/>
              <a:t>Finish the Nitration experiment</a:t>
            </a:r>
          </a:p>
          <a:p>
            <a:pPr lvl="1">
              <a:defRPr/>
            </a:pPr>
            <a:r>
              <a:rPr lang="en-US" sz="2400" i="0" dirty="0" smtClean="0"/>
              <a:t>Weigh the final product: weigh empty vial, place product in vial, weigh again. Use a rolled paper funnel to transfer the solid to the vial.</a:t>
            </a:r>
          </a:p>
          <a:p>
            <a:pPr lvl="1">
              <a:defRPr/>
            </a:pPr>
            <a:r>
              <a:rPr lang="en-US" sz="2400" i="0" dirty="0" smtClean="0"/>
              <a:t>Take </a:t>
            </a:r>
            <a:r>
              <a:rPr lang="en-US" sz="2400" b="1" i="0" dirty="0" smtClean="0"/>
              <a:t>melting point </a:t>
            </a:r>
            <a:r>
              <a:rPr lang="en-US" sz="2400" i="0" dirty="0" smtClean="0"/>
              <a:t>of product.</a:t>
            </a:r>
          </a:p>
          <a:p>
            <a:pPr lvl="2">
              <a:buFont typeface="Arial" pitchFamily="34" charset="0"/>
              <a:buChar char="•"/>
              <a:defRPr/>
            </a:pPr>
            <a:r>
              <a:rPr lang="en-US" sz="2000" dirty="0" smtClean="0"/>
              <a:t>Increase temperature slowly</a:t>
            </a:r>
          </a:p>
          <a:p>
            <a:pPr lvl="2">
              <a:buFont typeface="Arial" pitchFamily="34" charset="0"/>
              <a:buChar char="•"/>
              <a:defRPr/>
            </a:pPr>
            <a:r>
              <a:rPr lang="en-US" sz="2000" dirty="0" smtClean="0"/>
              <a:t>Range: from first drop of liquid to complete melting</a:t>
            </a:r>
          </a:p>
          <a:p>
            <a:pPr lvl="1">
              <a:defRPr/>
            </a:pPr>
            <a:r>
              <a:rPr lang="en-US" sz="2400" i="0" dirty="0" smtClean="0"/>
              <a:t>Take an </a:t>
            </a:r>
            <a:r>
              <a:rPr lang="en-US" sz="2400" b="1" i="0" dirty="0" smtClean="0"/>
              <a:t>IR using a thin film </a:t>
            </a:r>
            <a:r>
              <a:rPr lang="en-US" sz="2400" i="0" dirty="0" smtClean="0"/>
              <a:t>(either acetone or dichloromethane).</a:t>
            </a:r>
          </a:p>
          <a:p>
            <a:pPr lvl="1">
              <a:defRPr/>
            </a:pPr>
            <a:r>
              <a:rPr lang="en-US" sz="2400" i="0" dirty="0" smtClean="0"/>
              <a:t>Properly label the vial containing the product.</a:t>
            </a:r>
          </a:p>
          <a:p>
            <a:pPr lvl="1">
              <a:defRPr/>
            </a:pPr>
            <a:r>
              <a:rPr lang="en-US" sz="2400" i="0" dirty="0" smtClean="0"/>
              <a:t>Submit the vial before the end of the period.</a:t>
            </a:r>
          </a:p>
          <a:p>
            <a:pPr>
              <a:defRPr/>
            </a:pPr>
            <a:r>
              <a:rPr lang="en-US" sz="2800" b="1" dirty="0" smtClean="0"/>
              <a:t>Perform </a:t>
            </a:r>
            <a:r>
              <a:rPr lang="en-US" sz="2800" b="1" dirty="0" err="1" smtClean="0"/>
              <a:t>Friedel</a:t>
            </a:r>
            <a:r>
              <a:rPr lang="en-US" sz="2800" b="1" dirty="0" smtClean="0"/>
              <a:t>-Crafts Alkylation Expt.</a:t>
            </a:r>
            <a:endParaRPr lang="en-US"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err="1">
                <a:latin typeface="Calibri" pitchFamily="34" charset="0"/>
              </a:rPr>
              <a:t>Friedel</a:t>
            </a:r>
            <a:r>
              <a:rPr lang="en-US" b="1" dirty="0">
                <a:latin typeface="Calibri" pitchFamily="34" charset="0"/>
              </a:rPr>
              <a:t>-Crafts </a:t>
            </a:r>
            <a:r>
              <a:rPr lang="en-US" b="1" dirty="0" smtClean="0">
                <a:latin typeface="Calibri" pitchFamily="34" charset="0"/>
              </a:rPr>
              <a:t>Alkylation</a:t>
            </a:r>
            <a:endParaRPr lang="en-US" b="1" dirty="0">
              <a:latin typeface="Calibri" pitchFamily="34" charset="0"/>
            </a:endParaRPr>
          </a:p>
        </p:txBody>
      </p:sp>
      <p:sp>
        <p:nvSpPr>
          <p:cNvPr id="3" name="Content Placeholder 2"/>
          <p:cNvSpPr>
            <a:spLocks noGrp="1"/>
          </p:cNvSpPr>
          <p:nvPr>
            <p:ph idx="1"/>
          </p:nvPr>
        </p:nvSpPr>
        <p:spPr>
          <a:xfrm>
            <a:off x="1028700" y="1708030"/>
            <a:ext cx="7200900" cy="4986068"/>
          </a:xfrm>
          <a:ln w="28575">
            <a:solidFill>
              <a:srgbClr val="FFC000"/>
            </a:solidFill>
          </a:ln>
        </p:spPr>
        <p:txBody>
          <a:bodyPr>
            <a:normAutofit/>
          </a:bodyPr>
          <a:lstStyle/>
          <a:p>
            <a:r>
              <a:rPr lang="en-US" sz="2900" dirty="0">
                <a:latin typeface="Calibri" pitchFamily="34" charset="0"/>
              </a:rPr>
              <a:t>Today is our last example of </a:t>
            </a:r>
            <a:r>
              <a:rPr lang="en-US" sz="2900" dirty="0" err="1" smtClean="0">
                <a:latin typeface="Calibri" pitchFamily="34" charset="0"/>
              </a:rPr>
              <a:t>S</a:t>
            </a:r>
            <a:r>
              <a:rPr lang="en-US" sz="2900" baseline="-25000" dirty="0" err="1" smtClean="0">
                <a:latin typeface="Calibri" pitchFamily="34" charset="0"/>
              </a:rPr>
              <a:t>E</a:t>
            </a:r>
            <a:r>
              <a:rPr lang="en-US" sz="2900" dirty="0" err="1" smtClean="0">
                <a:latin typeface="Calibri" pitchFamily="34" charset="0"/>
              </a:rPr>
              <a:t>Ar</a:t>
            </a:r>
            <a:r>
              <a:rPr lang="en-US" sz="2900" dirty="0" smtClean="0">
                <a:latin typeface="Calibri" pitchFamily="34" charset="0"/>
              </a:rPr>
              <a:t>! </a:t>
            </a:r>
          </a:p>
          <a:p>
            <a:pPr lvl="1"/>
            <a:r>
              <a:rPr lang="en-US" i="0" dirty="0" smtClean="0">
                <a:latin typeface="Calibri" pitchFamily="34" charset="0"/>
              </a:rPr>
              <a:t>When an alkyl group, R, is substituted on the aromatic ring in the presence of a Lewis acid, the reaction is termed a </a:t>
            </a:r>
            <a:r>
              <a:rPr lang="en-US" i="0" dirty="0" err="1" smtClean="0">
                <a:latin typeface="Calibri" pitchFamily="34" charset="0"/>
              </a:rPr>
              <a:t>Friedel</a:t>
            </a:r>
            <a:r>
              <a:rPr lang="en-US" i="0" dirty="0" smtClean="0">
                <a:latin typeface="Calibri" pitchFamily="34" charset="0"/>
              </a:rPr>
              <a:t>-Crafts Alkylation. </a:t>
            </a:r>
          </a:p>
          <a:p>
            <a:pPr lvl="1"/>
            <a:r>
              <a:rPr lang="en-US" i="0" dirty="0" smtClean="0">
                <a:latin typeface="Calibri" pitchFamily="34" charset="0"/>
              </a:rPr>
              <a:t>The experiment today involves the aromatic biphenyl (both rings are </a:t>
            </a:r>
            <a:r>
              <a:rPr lang="en-US" i="0" dirty="0" err="1" smtClean="0">
                <a:latin typeface="Calibri" pitchFamily="34" charset="0"/>
              </a:rPr>
              <a:t>alkylated</a:t>
            </a:r>
            <a:r>
              <a:rPr lang="en-US" i="0" dirty="0" smtClean="0">
                <a:latin typeface="Calibri" pitchFamily="34" charset="0"/>
              </a:rPr>
              <a:t>) and </a:t>
            </a:r>
            <a:r>
              <a:rPr lang="en-US" dirty="0" err="1" smtClean="0">
                <a:latin typeface="Calibri" pitchFamily="34" charset="0"/>
              </a:rPr>
              <a:t>tert</a:t>
            </a:r>
            <a:r>
              <a:rPr lang="en-US" dirty="0" smtClean="0">
                <a:latin typeface="Calibri" pitchFamily="34" charset="0"/>
              </a:rPr>
              <a:t>-butyl</a:t>
            </a:r>
            <a:r>
              <a:rPr lang="en-US" i="0" dirty="0" smtClean="0">
                <a:latin typeface="Calibri" pitchFamily="34" charset="0"/>
              </a:rPr>
              <a:t> chloride.</a:t>
            </a:r>
          </a:p>
          <a:p>
            <a:pPr lvl="1"/>
            <a:r>
              <a:rPr lang="en-US" i="0" dirty="0" smtClean="0">
                <a:latin typeface="Calibri" pitchFamily="34" charset="0"/>
              </a:rPr>
              <a:t>The catalyst (a mixture of aluminum chlorides) is formed </a:t>
            </a:r>
            <a:r>
              <a:rPr lang="en-US" dirty="0" smtClean="0">
                <a:latin typeface="Calibri" pitchFamily="34" charset="0"/>
              </a:rPr>
              <a:t>in situ </a:t>
            </a:r>
            <a:r>
              <a:rPr lang="en-US" i="0" dirty="0" smtClean="0">
                <a:latin typeface="Calibri" pitchFamily="34" charset="0"/>
              </a:rPr>
              <a:t>by the reaction between Al and </a:t>
            </a:r>
            <a:r>
              <a:rPr lang="en-US" dirty="0" smtClean="0">
                <a:latin typeface="Calibri" pitchFamily="34" charset="0"/>
              </a:rPr>
              <a:t>t</a:t>
            </a:r>
            <a:r>
              <a:rPr lang="en-US" i="0" dirty="0" smtClean="0">
                <a:latin typeface="Calibri" pitchFamily="34" charset="0"/>
              </a:rPr>
              <a:t>-</a:t>
            </a:r>
            <a:r>
              <a:rPr lang="en-US" i="0" dirty="0" err="1" smtClean="0">
                <a:latin typeface="Calibri" pitchFamily="34" charset="0"/>
              </a:rPr>
              <a:t>BuCl</a:t>
            </a:r>
            <a:r>
              <a:rPr lang="en-US" i="0" dirty="0" smtClean="0">
                <a:latin typeface="Calibri" pitchFamily="34" charset="0"/>
              </a:rPr>
              <a:t>.</a:t>
            </a:r>
            <a:endParaRPr lang="en-US" i="0" dirty="0">
              <a:latin typeface="Calibri" pitchFamily="34" charset="0"/>
            </a:endParaRPr>
          </a:p>
        </p:txBody>
      </p:sp>
      <p:graphicFrame>
        <p:nvGraphicFramePr>
          <p:cNvPr id="1026" name="Object 2"/>
          <p:cNvGraphicFramePr>
            <a:graphicFrameLocks noChangeAspect="1"/>
          </p:cNvGraphicFramePr>
          <p:nvPr/>
        </p:nvGraphicFramePr>
        <p:xfrm>
          <a:off x="1344832" y="4678520"/>
          <a:ext cx="6689725" cy="541337"/>
        </p:xfrm>
        <a:graphic>
          <a:graphicData uri="http://schemas.openxmlformats.org/presentationml/2006/ole">
            <p:oleObj spid="_x0000_s1026" name="Document" r:id="rId4" imgW="6690240" imgH="541080" progId="ChemWindow.Document">
              <p:embed/>
            </p:oleObj>
          </a:graphicData>
        </a:graphic>
      </p:graphicFrame>
      <p:graphicFrame>
        <p:nvGraphicFramePr>
          <p:cNvPr id="1027" name="Object 3"/>
          <p:cNvGraphicFramePr>
            <a:graphicFrameLocks noChangeAspect="1"/>
          </p:cNvGraphicFramePr>
          <p:nvPr/>
        </p:nvGraphicFramePr>
        <p:xfrm>
          <a:off x="2794849" y="5470557"/>
          <a:ext cx="3154363" cy="914400"/>
        </p:xfrm>
        <a:graphic>
          <a:graphicData uri="http://schemas.openxmlformats.org/presentationml/2006/ole">
            <p:oleObj spid="_x0000_s1027" name="Document" r:id="rId5" imgW="3154680" imgH="914400" progId="ChemWindow.Document">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b="1" dirty="0" err="1">
                <a:latin typeface="Calibri" pitchFamily="34" charset="0"/>
              </a:rPr>
              <a:t>Friedel</a:t>
            </a:r>
            <a:r>
              <a:rPr lang="en-US" b="1" dirty="0">
                <a:latin typeface="Calibri" pitchFamily="34" charset="0"/>
              </a:rPr>
              <a:t>-Crafts </a:t>
            </a:r>
            <a:r>
              <a:rPr lang="en-US" b="1" dirty="0" smtClean="0">
                <a:latin typeface="Calibri" pitchFamily="34" charset="0"/>
              </a:rPr>
              <a:t>Alkylation</a:t>
            </a:r>
            <a:endParaRPr lang="en-US" b="1" dirty="0">
              <a:latin typeface="Calibri" pitchFamily="34" charset="0"/>
            </a:endParaRPr>
          </a:p>
        </p:txBody>
      </p:sp>
      <p:sp>
        <p:nvSpPr>
          <p:cNvPr id="3" name="Content Placeholder 2"/>
          <p:cNvSpPr>
            <a:spLocks noGrp="1"/>
          </p:cNvSpPr>
          <p:nvPr>
            <p:ph idx="1"/>
          </p:nvPr>
        </p:nvSpPr>
        <p:spPr>
          <a:xfrm>
            <a:off x="1028700" y="1708030"/>
            <a:ext cx="7200900" cy="4986068"/>
          </a:xfrm>
          <a:ln w="28575">
            <a:solidFill>
              <a:srgbClr val="FFC000"/>
            </a:solidFill>
          </a:ln>
        </p:spPr>
        <p:txBody>
          <a:bodyPr>
            <a:normAutofit/>
          </a:bodyPr>
          <a:lstStyle/>
          <a:p>
            <a:r>
              <a:rPr lang="en-US" sz="1800" dirty="0" smtClean="0"/>
              <a:t>The </a:t>
            </a:r>
            <a:r>
              <a:rPr lang="en-US" sz="1800" b="1" dirty="0" smtClean="0"/>
              <a:t>electrophile</a:t>
            </a:r>
            <a:r>
              <a:rPr lang="en-US" sz="1800" dirty="0" smtClean="0"/>
              <a:t> (t-butyl carbocation) is generated from </a:t>
            </a:r>
            <a:r>
              <a:rPr lang="en-US" sz="1800" i="1" dirty="0" smtClean="0"/>
              <a:t>t</a:t>
            </a:r>
            <a:r>
              <a:rPr lang="en-US" sz="1800" dirty="0" smtClean="0"/>
              <a:t>-</a:t>
            </a:r>
            <a:r>
              <a:rPr lang="en-US" sz="1800" dirty="0" err="1" smtClean="0"/>
              <a:t>BuCl</a:t>
            </a:r>
            <a:r>
              <a:rPr lang="en-US" sz="1800" dirty="0" smtClean="0"/>
              <a:t> and the AlR</a:t>
            </a:r>
            <a:r>
              <a:rPr lang="en-US" sz="1800" baseline="-25000" dirty="0" smtClean="0"/>
              <a:t>2</a:t>
            </a:r>
            <a:r>
              <a:rPr lang="en-US" sz="1800" dirty="0" smtClean="0"/>
              <a:t>Cl catalyst.</a:t>
            </a:r>
          </a:p>
          <a:p>
            <a:endParaRPr lang="en-US" sz="1800" dirty="0" smtClean="0"/>
          </a:p>
          <a:p>
            <a:pPr>
              <a:spcBef>
                <a:spcPts val="3000"/>
              </a:spcBef>
              <a:defRPr/>
            </a:pPr>
            <a:r>
              <a:rPr lang="en-US" sz="1800" dirty="0" smtClean="0"/>
              <a:t>The </a:t>
            </a:r>
            <a:r>
              <a:rPr lang="en-US" sz="1800" i="1" dirty="0" smtClean="0"/>
              <a:t>t</a:t>
            </a:r>
            <a:r>
              <a:rPr lang="en-US" sz="1800" dirty="0" smtClean="0"/>
              <a:t>-butyl carbocation reacts with the </a:t>
            </a:r>
            <a:r>
              <a:rPr lang="en-US" sz="1800" dirty="0" smtClean="0">
                <a:latin typeface="Symbol" pitchFamily="18" charset="2"/>
              </a:rPr>
              <a:t>p</a:t>
            </a:r>
            <a:r>
              <a:rPr lang="en-US" sz="1800" dirty="0" smtClean="0"/>
              <a:t> electrons in the aromatic ring to form the </a:t>
            </a:r>
            <a:r>
              <a:rPr lang="en-US" sz="1800" b="1" dirty="0" smtClean="0"/>
              <a:t>arenium ion.</a:t>
            </a:r>
          </a:p>
          <a:p>
            <a:pPr>
              <a:defRPr/>
            </a:pPr>
            <a:endParaRPr lang="en-US" sz="1800" b="1" dirty="0" smtClean="0"/>
          </a:p>
          <a:p>
            <a:pPr>
              <a:buNone/>
              <a:defRPr/>
            </a:pPr>
            <a:endParaRPr lang="en-US" sz="1800" b="1" dirty="0" smtClean="0"/>
          </a:p>
          <a:p>
            <a:pPr>
              <a:spcBef>
                <a:spcPts val="3600"/>
              </a:spcBef>
              <a:defRPr/>
            </a:pPr>
            <a:r>
              <a:rPr lang="en-US" sz="1800" dirty="0" smtClean="0"/>
              <a:t>The electrophile enters the </a:t>
            </a:r>
            <a:r>
              <a:rPr lang="en-US" sz="1800" i="1" dirty="0" err="1" smtClean="0"/>
              <a:t>para</a:t>
            </a:r>
            <a:r>
              <a:rPr lang="en-US" sz="1800" dirty="0" smtClean="0"/>
              <a:t> position because the resulting resonance stabilization also includes the </a:t>
            </a:r>
            <a:r>
              <a:rPr lang="en-US" sz="1800" dirty="0" smtClean="0">
                <a:latin typeface="Symbol" pitchFamily="18" charset="2"/>
              </a:rPr>
              <a:t>p</a:t>
            </a:r>
            <a:r>
              <a:rPr lang="en-US" sz="1800" dirty="0" smtClean="0"/>
              <a:t> electrons of the other benzene ring (</a:t>
            </a:r>
            <a:r>
              <a:rPr lang="en-US" sz="1800" i="1" dirty="0" err="1" smtClean="0"/>
              <a:t>ortho</a:t>
            </a:r>
            <a:r>
              <a:rPr lang="en-US" sz="1800" dirty="0" smtClean="0"/>
              <a:t> attack is sterically hindered)</a:t>
            </a:r>
          </a:p>
          <a:p>
            <a:pPr>
              <a:defRPr/>
            </a:pPr>
            <a:endParaRPr lang="en-US" dirty="0" smtClean="0">
              <a:solidFill>
                <a:schemeClr val="accent2">
                  <a:lumMod val="60000"/>
                  <a:lumOff val="40000"/>
                </a:schemeClr>
              </a:solidFill>
            </a:endParaRPr>
          </a:p>
          <a:p>
            <a:pPr>
              <a:defRPr/>
            </a:pPr>
            <a:endParaRPr lang="en-US" dirty="0" smtClean="0"/>
          </a:p>
          <a:p>
            <a:endParaRPr lang="en-US" dirty="0" smtClean="0"/>
          </a:p>
          <a:p>
            <a:endParaRPr lang="en-US" i="0" dirty="0">
              <a:latin typeface="Calibri" pitchFamily="34" charset="0"/>
            </a:endParaRPr>
          </a:p>
        </p:txBody>
      </p:sp>
      <p:graphicFrame>
        <p:nvGraphicFramePr>
          <p:cNvPr id="2057" name="Object 9"/>
          <p:cNvGraphicFramePr>
            <a:graphicFrameLocks noChangeAspect="1"/>
          </p:cNvGraphicFramePr>
          <p:nvPr/>
        </p:nvGraphicFramePr>
        <p:xfrm>
          <a:off x="1336723" y="3713585"/>
          <a:ext cx="6653212" cy="1058863"/>
        </p:xfrm>
        <a:graphic>
          <a:graphicData uri="http://schemas.openxmlformats.org/presentationml/2006/ole">
            <p:oleObj spid="_x0000_s2057" name="Document" r:id="rId4" imgW="6652440" imgH="1059120" progId="ChemWindow.Document">
              <p:embed/>
            </p:oleObj>
          </a:graphicData>
        </a:graphic>
      </p:graphicFrame>
      <p:graphicFrame>
        <p:nvGraphicFramePr>
          <p:cNvPr id="2058" name="Object 10"/>
          <p:cNvGraphicFramePr>
            <a:graphicFrameLocks noChangeAspect="1"/>
          </p:cNvGraphicFramePr>
          <p:nvPr/>
        </p:nvGraphicFramePr>
        <p:xfrm>
          <a:off x="1420420" y="5790426"/>
          <a:ext cx="6011863" cy="854075"/>
        </p:xfrm>
        <a:graphic>
          <a:graphicData uri="http://schemas.openxmlformats.org/presentationml/2006/ole">
            <p:oleObj spid="_x0000_s2058" name="Document" r:id="rId5" imgW="6012360" imgH="853560" progId="ChemWindow.Document">
              <p:embed/>
            </p:oleObj>
          </a:graphicData>
        </a:graphic>
      </p:graphicFrame>
      <p:graphicFrame>
        <p:nvGraphicFramePr>
          <p:cNvPr id="2059" name="Object 11"/>
          <p:cNvGraphicFramePr>
            <a:graphicFrameLocks noChangeAspect="1"/>
          </p:cNvGraphicFramePr>
          <p:nvPr/>
        </p:nvGraphicFramePr>
        <p:xfrm>
          <a:off x="1570415" y="2398933"/>
          <a:ext cx="5912874" cy="489122"/>
        </p:xfrm>
        <a:graphic>
          <a:graphicData uri="http://schemas.openxmlformats.org/presentationml/2006/ole">
            <p:oleObj spid="_x0000_s2059" name="Document" r:id="rId6" imgW="5623560" imgH="464760" progId="ChemWindow.Document">
              <p:embed/>
            </p:oleObj>
          </a:graphicData>
        </a:graphic>
      </p:graphicFrame>
    </p:spTree>
  </p:cSld>
  <p:clrMapOvr>
    <a:masterClrMapping/>
  </p:clrMapOvr>
</p:sld>
</file>

<file path=ppt/theme/theme1.xml><?xml version="1.0" encoding="utf-8"?>
<a:theme xmlns:a="http://schemas.openxmlformats.org/drawingml/2006/main" name="Crop">
  <a:themeElements>
    <a:clrScheme name="Custom 8">
      <a:dk1>
        <a:srgbClr val="006600"/>
      </a:dk1>
      <a:lt1>
        <a:srgbClr val="006600"/>
      </a:lt1>
      <a:dk2>
        <a:srgbClr val="FFC000"/>
      </a:dk2>
      <a:lt2>
        <a:srgbClr val="006600"/>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1_Crop">
  <a:themeElements>
    <a:clrScheme name="Custom 23">
      <a:dk1>
        <a:srgbClr val="FFFFFF"/>
      </a:dk1>
      <a:lt1>
        <a:srgbClr val="FFFFFF"/>
      </a:lt1>
      <a:dk2>
        <a:srgbClr val="006600"/>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TotalTime>
  <Words>1050</Words>
  <Application>Microsoft Office PowerPoint</Application>
  <PresentationFormat>On-screen Show (4:3)</PresentationFormat>
  <Paragraphs>117</Paragraphs>
  <Slides>15</Slides>
  <Notes>13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Crop</vt:lpstr>
      <vt:lpstr>1_Crop</vt:lpstr>
      <vt:lpstr>Document</vt:lpstr>
      <vt:lpstr>Synthesis of 4,4’-di-tert-butylbiphenyl</vt:lpstr>
      <vt:lpstr>Schedule of day</vt:lpstr>
      <vt:lpstr>Due Dates</vt:lpstr>
      <vt:lpstr>Grading from last week</vt:lpstr>
      <vt:lpstr>Synthesis Lab Reports</vt:lpstr>
      <vt:lpstr>Synthesis Lab Reports</vt:lpstr>
      <vt:lpstr>In Lab Today</vt:lpstr>
      <vt:lpstr>Friedel-Crafts Alkylation</vt:lpstr>
      <vt:lpstr>Friedel-Crafts Alkylation</vt:lpstr>
      <vt:lpstr>Friedel-Crafts Alkylation</vt:lpstr>
      <vt:lpstr>Safety</vt:lpstr>
      <vt:lpstr>Experimental Notes</vt:lpstr>
      <vt:lpstr>Experimental Notes</vt:lpstr>
      <vt:lpstr>Experimental Notes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Arion E;Elizabeth Lang</dc:creator>
  <cp:lastModifiedBy>user</cp:lastModifiedBy>
  <cp:revision>156</cp:revision>
  <dcterms:created xsi:type="dcterms:W3CDTF">2016-08-04T16:44:57Z</dcterms:created>
  <dcterms:modified xsi:type="dcterms:W3CDTF">2018-09-24T23:00:17Z</dcterms:modified>
</cp:coreProperties>
</file>