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17"/>
  </p:notesMasterIdLst>
  <p:sldIdLst>
    <p:sldId id="256" r:id="rId3"/>
    <p:sldId id="257" r:id="rId4"/>
    <p:sldId id="276" r:id="rId5"/>
    <p:sldId id="317" r:id="rId6"/>
    <p:sldId id="320" r:id="rId7"/>
    <p:sldId id="313" r:id="rId8"/>
    <p:sldId id="260" r:id="rId9"/>
    <p:sldId id="263" r:id="rId10"/>
    <p:sldId id="318" r:id="rId11"/>
    <p:sldId id="265" r:id="rId12"/>
    <p:sldId id="266" r:id="rId13"/>
    <p:sldId id="312" r:id="rId14"/>
    <p:sldId id="319" r:id="rId15"/>
    <p:sldId id="31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F0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9" autoAdjust="0"/>
    <p:restoredTop sz="90393" autoAdjust="0"/>
  </p:normalViewPr>
  <p:slideViewPr>
    <p:cSldViewPr snapToGrid="0">
      <p:cViewPr varScale="1">
        <p:scale>
          <a:sx n="75" d="100"/>
          <a:sy n="75" d="100"/>
        </p:scale>
        <p:origin x="-1242" y="-102"/>
      </p:cViewPr>
      <p:guideLst>
        <p:guide orient="horz" pos="2160"/>
        <p:guide pos="2880"/>
      </p:guideLst>
    </p:cSldViewPr>
  </p:slideViewPr>
  <p:notesTextViewPr>
    <p:cViewPr>
      <p:scale>
        <a:sx n="1" d="1"/>
        <a:sy n="1" d="1"/>
      </p:scale>
      <p:origin x="0" y="0"/>
    </p:cViewPr>
  </p:notesTextViewPr>
  <p:notesViewPr>
    <p:cSldViewPr snapToGrid="0">
      <p:cViewPr varScale="1">
        <p:scale>
          <a:sx n="90" d="100"/>
          <a:sy n="90" d="100"/>
        </p:scale>
        <p:origin x="3744" y="2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D2405-15C9-4616-A831-CB6D19933006}" type="datetimeFigureOut">
              <a:rPr lang="en-US" smtClean="0"/>
              <a:pPr/>
              <a:t>10/4/2018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E258C-2E14-464A-AA57-180544448B6D}" type="slidenum">
              <a:rPr lang="en-US" smtClean="0"/>
              <a:pPr/>
              <a:t>‹#›</a:t>
            </a:fld>
            <a:endParaRPr lang="en-US"/>
          </a:p>
        </p:txBody>
      </p:sp>
    </p:spTree>
    <p:extLst>
      <p:ext uri="{BB962C8B-B14F-4D97-AF65-F5344CB8AC3E}">
        <p14:creationId xmlns="" xmlns:p14="http://schemas.microsoft.com/office/powerpoint/2010/main" val="149058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a:t>
            </a:fld>
            <a:endParaRPr lang="en-US"/>
          </a:p>
        </p:txBody>
      </p:sp>
    </p:spTree>
    <p:extLst>
      <p:ext uri="{BB962C8B-B14F-4D97-AF65-F5344CB8AC3E}">
        <p14:creationId xmlns="" xmlns:p14="http://schemas.microsoft.com/office/powerpoint/2010/main" val="1784544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10</a:t>
            </a:fld>
            <a:endParaRPr lang="en-US"/>
          </a:p>
        </p:txBody>
      </p:sp>
    </p:spTree>
    <p:extLst>
      <p:ext uri="{BB962C8B-B14F-4D97-AF65-F5344CB8AC3E}">
        <p14:creationId xmlns="" xmlns:p14="http://schemas.microsoft.com/office/powerpoint/2010/main" val="1671896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11</a:t>
            </a:fld>
            <a:endParaRPr lang="en-US"/>
          </a:p>
        </p:txBody>
      </p:sp>
    </p:spTree>
    <p:extLst>
      <p:ext uri="{BB962C8B-B14F-4D97-AF65-F5344CB8AC3E}">
        <p14:creationId xmlns="" xmlns:p14="http://schemas.microsoft.com/office/powerpoint/2010/main" val="1891211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12</a:t>
            </a:fld>
            <a:endParaRPr lang="en-US"/>
          </a:p>
        </p:txBody>
      </p:sp>
    </p:spTree>
    <p:extLst>
      <p:ext uri="{BB962C8B-B14F-4D97-AF65-F5344CB8AC3E}">
        <p14:creationId xmlns="" xmlns:p14="http://schemas.microsoft.com/office/powerpoint/2010/main" val="682977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13</a:t>
            </a:fld>
            <a:endParaRPr lang="en-US"/>
          </a:p>
        </p:txBody>
      </p:sp>
    </p:spTree>
    <p:extLst>
      <p:ext uri="{BB962C8B-B14F-4D97-AF65-F5344CB8AC3E}">
        <p14:creationId xmlns="" xmlns:p14="http://schemas.microsoft.com/office/powerpoint/2010/main" val="1891211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14</a:t>
            </a:fld>
            <a:endParaRPr lang="en-US"/>
          </a:p>
        </p:txBody>
      </p:sp>
    </p:spTree>
    <p:extLst>
      <p:ext uri="{BB962C8B-B14F-4D97-AF65-F5344CB8AC3E}">
        <p14:creationId xmlns="" xmlns:p14="http://schemas.microsoft.com/office/powerpoint/2010/main" val="988452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2</a:t>
            </a:fld>
            <a:endParaRPr lang="en-US"/>
          </a:p>
        </p:txBody>
      </p:sp>
    </p:spTree>
    <p:extLst>
      <p:ext uri="{BB962C8B-B14F-4D97-AF65-F5344CB8AC3E}">
        <p14:creationId xmlns="" xmlns:p14="http://schemas.microsoft.com/office/powerpoint/2010/main" val="1085974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3</a:t>
            </a:fld>
            <a:endParaRPr lang="en-US"/>
          </a:p>
        </p:txBody>
      </p:sp>
    </p:spTree>
    <p:extLst>
      <p:ext uri="{BB962C8B-B14F-4D97-AF65-F5344CB8AC3E}">
        <p14:creationId xmlns="" xmlns:p14="http://schemas.microsoft.com/office/powerpoint/2010/main" val="50185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4</a:t>
            </a:fld>
            <a:endParaRPr lang="en-US"/>
          </a:p>
        </p:txBody>
      </p:sp>
    </p:spTree>
    <p:extLst>
      <p:ext uri="{BB962C8B-B14F-4D97-AF65-F5344CB8AC3E}">
        <p14:creationId xmlns="" xmlns:p14="http://schemas.microsoft.com/office/powerpoint/2010/main" val="50185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5</a:t>
            </a:fld>
            <a:endParaRPr lang="en-US"/>
          </a:p>
        </p:txBody>
      </p:sp>
    </p:spTree>
    <p:extLst>
      <p:ext uri="{BB962C8B-B14F-4D97-AF65-F5344CB8AC3E}">
        <p14:creationId xmlns="" xmlns:p14="http://schemas.microsoft.com/office/powerpoint/2010/main" val="501855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6</a:t>
            </a:fld>
            <a:endParaRPr lang="en-US"/>
          </a:p>
        </p:txBody>
      </p:sp>
    </p:spTree>
    <p:extLst>
      <p:ext uri="{BB962C8B-B14F-4D97-AF65-F5344CB8AC3E}">
        <p14:creationId xmlns="" xmlns:p14="http://schemas.microsoft.com/office/powerpoint/2010/main" val="1447711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7</a:t>
            </a:fld>
            <a:endParaRPr lang="en-US"/>
          </a:p>
        </p:txBody>
      </p:sp>
    </p:spTree>
    <p:extLst>
      <p:ext uri="{BB962C8B-B14F-4D97-AF65-F5344CB8AC3E}">
        <p14:creationId xmlns="" xmlns:p14="http://schemas.microsoft.com/office/powerpoint/2010/main" val="149368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8</a:t>
            </a:fld>
            <a:endParaRPr lang="en-US"/>
          </a:p>
        </p:txBody>
      </p:sp>
    </p:spTree>
    <p:extLst>
      <p:ext uri="{BB962C8B-B14F-4D97-AF65-F5344CB8AC3E}">
        <p14:creationId xmlns="" xmlns:p14="http://schemas.microsoft.com/office/powerpoint/2010/main" val="329673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9</a:t>
            </a:fld>
            <a:endParaRPr lang="en-US"/>
          </a:p>
        </p:txBody>
      </p:sp>
    </p:spTree>
    <p:extLst>
      <p:ext uri="{BB962C8B-B14F-4D97-AF65-F5344CB8AC3E}">
        <p14:creationId xmlns="" xmlns:p14="http://schemas.microsoft.com/office/powerpoint/2010/main" val="329673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10/4/2018</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 xmlns:p14="http://schemas.microsoft.com/office/powerpoint/2010/main" val="424872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34339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284860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 xmlns:p14="http://schemas.microsoft.com/office/powerpoint/2010/main" val="294910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214047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solidFill>
                  <a:srgbClr val="FFFFFF"/>
                </a:solidFill>
              </a:rPr>
              <a:pPr/>
              <a:t>10/4/2018</a:t>
            </a:fld>
            <a:endParaRPr lang="en-US" dirty="0">
              <a:solidFill>
                <a:srgbClr val="FFFFFF"/>
              </a:solidFill>
            </a:endParaRP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solidFill>
                <a:srgbClr val="FFFFFF"/>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solidFill>
                  <a:srgbClr val="FFFFFF"/>
                </a:solidFill>
              </a:rPr>
              <a:pPr/>
              <a:t>‹#›</a:t>
            </a:fld>
            <a:endParaRPr lang="en-US" dirty="0">
              <a:solidFill>
                <a:srgbClr val="FFFFFF"/>
              </a:solidFill>
            </a:endParaRP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 xmlns:p14="http://schemas.microsoft.com/office/powerpoint/2010/main" val="10783049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6" name="Footer Placeholder 5"/>
          <p:cNvSpPr>
            <a:spLocks noGrp="1"/>
          </p:cNvSpPr>
          <p:nvPr>
            <p:ph type="ftr" sz="quarter" idx="11"/>
          </p:nvPr>
        </p:nvSpPr>
        <p:spPr/>
        <p:txBody>
          <a:bodyPr/>
          <a:lstStyle/>
          <a:p>
            <a:endParaRPr lang="en-US" dirty="0">
              <a:solidFill>
                <a:srgbClr val="006600"/>
              </a:solidFill>
            </a:endParaRPr>
          </a:p>
        </p:txBody>
      </p:sp>
      <p:sp>
        <p:nvSpPr>
          <p:cNvPr id="7" name="Slide Number Placeholder 6"/>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191379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8" name="Footer Placeholder 7"/>
          <p:cNvSpPr>
            <a:spLocks noGrp="1"/>
          </p:cNvSpPr>
          <p:nvPr>
            <p:ph type="ftr" sz="quarter" idx="11"/>
          </p:nvPr>
        </p:nvSpPr>
        <p:spPr/>
        <p:txBody>
          <a:bodyPr/>
          <a:lstStyle/>
          <a:p>
            <a:endParaRPr lang="en-US" dirty="0">
              <a:solidFill>
                <a:srgbClr val="006600"/>
              </a:solidFill>
            </a:endParaRPr>
          </a:p>
        </p:txBody>
      </p:sp>
      <p:sp>
        <p:nvSpPr>
          <p:cNvPr id="9" name="Slide Number Placeholder 8"/>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325323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4" name="Footer Placeholder 3"/>
          <p:cNvSpPr>
            <a:spLocks noGrp="1"/>
          </p:cNvSpPr>
          <p:nvPr>
            <p:ph type="ftr" sz="quarter" idx="11"/>
          </p:nvPr>
        </p:nvSpPr>
        <p:spPr/>
        <p:txBody>
          <a:bodyPr/>
          <a:lstStyle/>
          <a:p>
            <a:endParaRPr lang="en-US" dirty="0">
              <a:solidFill>
                <a:srgbClr val="006600"/>
              </a:solidFill>
            </a:endParaRPr>
          </a:p>
        </p:txBody>
      </p:sp>
      <p:sp>
        <p:nvSpPr>
          <p:cNvPr id="5" name="Slide Number Placeholder 4"/>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745944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3" name="Footer Placeholder 2"/>
          <p:cNvSpPr>
            <a:spLocks noGrp="1"/>
          </p:cNvSpPr>
          <p:nvPr>
            <p:ph type="ftr" sz="quarter" idx="11"/>
          </p:nvPr>
        </p:nvSpPr>
        <p:spPr/>
        <p:txBody>
          <a:bodyPr/>
          <a:lstStyle/>
          <a:p>
            <a:endParaRPr lang="en-US" dirty="0">
              <a:solidFill>
                <a:srgbClr val="006600"/>
              </a:solidFill>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127278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45993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2124858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520376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4129367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 xmlns:p14="http://schemas.microsoft.com/office/powerpoint/2010/main" val="413596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10/4/2018</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 xmlns:p14="http://schemas.microsoft.com/office/powerpoint/2010/main" val="518571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33095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41886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102145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 xmlns:p14="http://schemas.microsoft.com/office/powerpoint/2010/main" val="52019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10/4/2018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7393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10/4/2018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78885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10/4/2018</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033533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12">
          <p15:clr>
            <a:srgbClr val="F26B43"/>
          </p15:clr>
        </p15:guide>
        <p15:guide id="2" pos="936">
          <p15:clr>
            <a:srgbClr val="F26B43"/>
          </p15:clr>
        </p15:guide>
        <p15:guide id="3" pos="864">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006600"/>
                </a:solidFill>
              </a:rPr>
              <a:pPr/>
              <a:t>10/4/2018</a:t>
            </a:fld>
            <a:endParaRPr lang="en-US" dirty="0">
              <a:solidFill>
                <a:srgbClr val="006600"/>
              </a:solidFill>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9518797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621" y="3423138"/>
            <a:ext cx="7350369" cy="1330017"/>
          </a:xfrm>
        </p:spPr>
        <p:txBody>
          <a:bodyPr/>
          <a:lstStyle/>
          <a:p>
            <a:r>
              <a:rPr lang="en-US" sz="4050" dirty="0">
                <a:latin typeface="Garamond" panose="02020404030301010803" pitchFamily="18" charset="0"/>
              </a:rPr>
              <a:t>NMR Unknown spectroscopy</a:t>
            </a:r>
          </a:p>
        </p:txBody>
      </p:sp>
      <p:sp>
        <p:nvSpPr>
          <p:cNvPr id="3" name="Subtitle 2"/>
          <p:cNvSpPr>
            <a:spLocks noGrp="1"/>
          </p:cNvSpPr>
          <p:nvPr>
            <p:ph type="subTitle" idx="1"/>
          </p:nvPr>
        </p:nvSpPr>
        <p:spPr>
          <a:xfrm>
            <a:off x="1975423" y="4768677"/>
            <a:ext cx="5123755" cy="814678"/>
          </a:xfrm>
        </p:spPr>
        <p:txBody>
          <a:bodyPr>
            <a:normAutofit/>
          </a:bodyPr>
          <a:lstStyle/>
          <a:p>
            <a:r>
              <a:rPr lang="en-US" sz="2100" b="1" dirty="0">
                <a:latin typeface="Garamond" panose="02020404030301010803" pitchFamily="18" charset="0"/>
              </a:rPr>
              <a:t>Chemistry 318</a:t>
            </a:r>
          </a:p>
          <a:p>
            <a:r>
              <a:rPr lang="en-US" sz="2100" b="1" dirty="0" smtClean="0">
                <a:latin typeface="Garamond" panose="02020404030301010803" pitchFamily="18" charset="0"/>
              </a:rPr>
              <a:t>Fall </a:t>
            </a:r>
            <a:r>
              <a:rPr lang="en-US" sz="2100" b="1" dirty="0">
                <a:latin typeface="Garamond" panose="02020404030301010803" pitchFamily="18" charset="0"/>
              </a:rPr>
              <a:t>2018</a:t>
            </a:r>
          </a:p>
        </p:txBody>
      </p:sp>
      <p:pic>
        <p:nvPicPr>
          <p:cNvPr id="4" name="Picture 3" descr="Screen Shot 2016-08-04 at 1.13.49 PM.png"/>
          <p:cNvPicPr>
            <a:picLocks noChangeAspect="1"/>
          </p:cNvPicPr>
          <p:nvPr/>
        </p:nvPicPr>
        <p:blipFill>
          <a:blip r:embed="rId3">
            <a:extLst>
              <a:ext uri="{BEBA8EAE-BF5A-486C-A8C5-ECC9F3942E4B}">
                <a14:imgProps xmlns="" xmlns:a14="http://schemas.microsoft.com/office/drawing/2010/main">
                  <a14:imgLayer r:embed="rId4">
                    <a14:imgEffect>
                      <a14:backgroundRemoval t="287" b="100000" l="0" r="100000">
                        <a14:foregroundMark x1="54412" y1="62178" x2="54412" y2="62178"/>
                        <a14:foregroundMark x1="40000" y1="60745" x2="40000" y2="60745"/>
                        <a14:foregroundMark x1="40882" y1="65043" x2="40882" y2="65043"/>
                        <a14:foregroundMark x1="42353" y1="67908" x2="42353" y2="67908"/>
                      </a14:backgroundRemoval>
                    </a14:imgEffect>
                  </a14:imgLayer>
                </a14:imgProps>
              </a:ext>
              <a:ext uri="{28A0092B-C50C-407E-A947-70E740481C1C}">
                <a14:useLocalDpi xmlns="" xmlns:a14="http://schemas.microsoft.com/office/drawing/2010/main" val="0"/>
              </a:ext>
            </a:extLst>
          </a:blip>
          <a:stretch>
            <a:fillRect/>
          </a:stretch>
        </p:blipFill>
        <p:spPr>
          <a:xfrm>
            <a:off x="3361404" y="938257"/>
            <a:ext cx="2420802" cy="2484881"/>
          </a:xfrm>
          <a:prstGeom prst="rect">
            <a:avLst/>
          </a:prstGeom>
        </p:spPr>
      </p:pic>
    </p:spTree>
    <p:extLst>
      <p:ext uri="{BB962C8B-B14F-4D97-AF65-F5344CB8AC3E}">
        <p14:creationId xmlns="" xmlns:p14="http://schemas.microsoft.com/office/powerpoint/2010/main" val="178567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699" y="419792"/>
            <a:ext cx="7466907" cy="685800"/>
          </a:xfrm>
          <a:ln w="28575">
            <a:solidFill>
              <a:srgbClr val="FFC000"/>
            </a:solidFill>
          </a:ln>
        </p:spPr>
        <p:txBody>
          <a:bodyPr>
            <a:normAutofit/>
          </a:bodyPr>
          <a:lstStyle/>
          <a:p>
            <a:pPr algn="ctr"/>
            <a:r>
              <a:rPr lang="en-US" sz="3600" dirty="0" smtClean="0"/>
              <a:t>Solubility/Density </a:t>
            </a:r>
            <a:r>
              <a:rPr lang="en-US" sz="3600" dirty="0"/>
              <a:t>Relative to Water:</a:t>
            </a:r>
          </a:p>
        </p:txBody>
      </p:sp>
      <p:sp>
        <p:nvSpPr>
          <p:cNvPr id="3" name="Content Placeholder 2"/>
          <p:cNvSpPr>
            <a:spLocks noGrp="1"/>
          </p:cNvSpPr>
          <p:nvPr>
            <p:ph idx="1"/>
          </p:nvPr>
        </p:nvSpPr>
        <p:spPr>
          <a:xfrm>
            <a:off x="1028700" y="1296785"/>
            <a:ext cx="7466907" cy="5353397"/>
          </a:xfrm>
          <a:ln w="28575">
            <a:solidFill>
              <a:srgbClr val="FFC000"/>
            </a:solidFill>
          </a:ln>
        </p:spPr>
        <p:txBody>
          <a:bodyPr>
            <a:normAutofit fontScale="77500" lnSpcReduction="20000"/>
          </a:bodyPr>
          <a:lstStyle/>
          <a:p>
            <a:pPr marL="230271" indent="-344488">
              <a:lnSpc>
                <a:spcPts val="2700"/>
              </a:lnSpc>
              <a:spcBef>
                <a:spcPts val="300"/>
              </a:spcBef>
              <a:spcAft>
                <a:spcPts val="600"/>
              </a:spcAft>
            </a:pPr>
            <a:r>
              <a:rPr lang="en-US" sz="2800" dirty="0"/>
              <a:t>Add 2 – 4 mL distilled water to test </a:t>
            </a:r>
            <a:r>
              <a:rPr lang="en-US" sz="2800" dirty="0" smtClean="0"/>
              <a:t>tube.</a:t>
            </a:r>
            <a:endParaRPr lang="en-US" sz="2800" dirty="0"/>
          </a:p>
          <a:p>
            <a:pPr marL="230271" indent="-344488">
              <a:lnSpc>
                <a:spcPts val="2700"/>
              </a:lnSpc>
              <a:spcBef>
                <a:spcPts val="300"/>
              </a:spcBef>
              <a:spcAft>
                <a:spcPts val="600"/>
              </a:spcAft>
            </a:pPr>
            <a:r>
              <a:rPr lang="en-US" sz="2800" dirty="0"/>
              <a:t>Add 4 – 5 drops of purified distillate (or 3 mg of solid sample) to test </a:t>
            </a:r>
            <a:r>
              <a:rPr lang="en-US" sz="2800" dirty="0" smtClean="0"/>
              <a:t>tube.</a:t>
            </a:r>
            <a:endParaRPr lang="en-US" sz="2800" dirty="0"/>
          </a:p>
          <a:p>
            <a:pPr marL="230271" indent="-344488">
              <a:lnSpc>
                <a:spcPts val="2700"/>
              </a:lnSpc>
              <a:spcBef>
                <a:spcPts val="300"/>
              </a:spcBef>
              <a:spcAft>
                <a:spcPts val="600"/>
              </a:spcAft>
            </a:pPr>
            <a:r>
              <a:rPr lang="en-US" sz="2800" dirty="0"/>
              <a:t>Stopper test tube with gloved </a:t>
            </a:r>
            <a:r>
              <a:rPr lang="en-US" sz="2800" dirty="0" smtClean="0"/>
              <a:t>finger.</a:t>
            </a:r>
            <a:endParaRPr lang="en-US" sz="2800" dirty="0"/>
          </a:p>
          <a:p>
            <a:pPr marL="760623" lvl="1" indent="-344488">
              <a:lnSpc>
                <a:spcPts val="2700"/>
              </a:lnSpc>
              <a:spcBef>
                <a:spcPts val="300"/>
              </a:spcBef>
              <a:spcAft>
                <a:spcPts val="600"/>
              </a:spcAft>
            </a:pPr>
            <a:r>
              <a:rPr lang="en-US" dirty="0"/>
              <a:t>Shake vigorously</a:t>
            </a:r>
          </a:p>
          <a:p>
            <a:pPr marL="230271" indent="-344488">
              <a:lnSpc>
                <a:spcPts val="2700"/>
              </a:lnSpc>
              <a:spcBef>
                <a:spcPts val="300"/>
              </a:spcBef>
              <a:spcAft>
                <a:spcPts val="600"/>
              </a:spcAft>
            </a:pPr>
            <a:r>
              <a:rPr lang="en-US" sz="2800" dirty="0"/>
              <a:t>Note the following:</a:t>
            </a:r>
          </a:p>
          <a:p>
            <a:pPr marL="760623" lvl="1" indent="-344488">
              <a:lnSpc>
                <a:spcPts val="2700"/>
              </a:lnSpc>
              <a:spcBef>
                <a:spcPts val="300"/>
              </a:spcBef>
              <a:spcAft>
                <a:spcPts val="600"/>
              </a:spcAft>
            </a:pPr>
            <a:r>
              <a:rPr lang="en-US" dirty="0"/>
              <a:t>Did the sample dissolve?</a:t>
            </a:r>
          </a:p>
          <a:p>
            <a:pPr marL="760623" lvl="1" indent="-344488">
              <a:lnSpc>
                <a:spcPts val="2700"/>
              </a:lnSpc>
              <a:spcBef>
                <a:spcPts val="300"/>
              </a:spcBef>
              <a:spcAft>
                <a:spcPts val="600"/>
              </a:spcAft>
            </a:pPr>
            <a:r>
              <a:rPr lang="en-US" dirty="0"/>
              <a:t>If the sample did NOT dissolve:</a:t>
            </a:r>
          </a:p>
          <a:p>
            <a:pPr marL="1217823" lvl="2" indent="-344488">
              <a:lnSpc>
                <a:spcPts val="2700"/>
              </a:lnSpc>
              <a:spcBef>
                <a:spcPts val="300"/>
              </a:spcBef>
              <a:spcAft>
                <a:spcPts val="600"/>
              </a:spcAft>
            </a:pPr>
            <a:r>
              <a:rPr lang="en-US" dirty="0"/>
              <a:t>Does the sample float on top of liquid?</a:t>
            </a:r>
          </a:p>
          <a:p>
            <a:pPr marL="1217823" lvl="2" indent="-344488">
              <a:lnSpc>
                <a:spcPts val="2700"/>
              </a:lnSpc>
              <a:spcBef>
                <a:spcPts val="300"/>
              </a:spcBef>
              <a:spcAft>
                <a:spcPts val="600"/>
              </a:spcAft>
            </a:pPr>
            <a:r>
              <a:rPr lang="en-US" dirty="0"/>
              <a:t>Does sample float in middle of liquid, or disperse throughout the liquid?</a:t>
            </a:r>
          </a:p>
          <a:p>
            <a:pPr marL="1217823" lvl="2" indent="-344488">
              <a:lnSpc>
                <a:spcPts val="2700"/>
              </a:lnSpc>
              <a:spcBef>
                <a:spcPts val="300"/>
              </a:spcBef>
              <a:spcAft>
                <a:spcPts val="600"/>
              </a:spcAft>
            </a:pPr>
            <a:r>
              <a:rPr lang="en-US" dirty="0"/>
              <a:t>Does it settle to the bottom?</a:t>
            </a:r>
          </a:p>
          <a:p>
            <a:pPr marL="760623" lvl="1" indent="-344488">
              <a:lnSpc>
                <a:spcPts val="2700"/>
              </a:lnSpc>
              <a:spcBef>
                <a:spcPts val="300"/>
              </a:spcBef>
              <a:spcAft>
                <a:spcPts val="600"/>
              </a:spcAft>
            </a:pPr>
            <a:r>
              <a:rPr lang="en-US" dirty="0"/>
              <a:t>Is the sample soluble or insoluble in water? More or less dense than water?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1540"/>
            <a:ext cx="7200900" cy="701435"/>
          </a:xfrm>
          <a:ln w="28575">
            <a:solidFill>
              <a:srgbClr val="FFC000"/>
            </a:solidFill>
          </a:ln>
        </p:spPr>
        <p:txBody>
          <a:bodyPr>
            <a:normAutofit/>
          </a:bodyPr>
          <a:lstStyle/>
          <a:p>
            <a:pPr algn="ctr"/>
            <a:r>
              <a:rPr lang="en-US" dirty="0"/>
              <a:t>Refractive </a:t>
            </a:r>
            <a:r>
              <a:rPr lang="en-US" dirty="0" smtClean="0"/>
              <a:t>Index</a:t>
            </a:r>
            <a:endParaRPr lang="en-US" dirty="0"/>
          </a:p>
        </p:txBody>
      </p:sp>
      <p:sp>
        <p:nvSpPr>
          <p:cNvPr id="3" name="Content Placeholder 2"/>
          <p:cNvSpPr>
            <a:spLocks noGrp="1"/>
          </p:cNvSpPr>
          <p:nvPr>
            <p:ph idx="1"/>
          </p:nvPr>
        </p:nvSpPr>
        <p:spPr>
          <a:xfrm>
            <a:off x="1028700" y="1190626"/>
            <a:ext cx="7200900" cy="5076824"/>
          </a:xfrm>
          <a:ln w="28575">
            <a:solidFill>
              <a:srgbClr val="FFC000"/>
            </a:solidFill>
          </a:ln>
        </p:spPr>
        <p:txBody>
          <a:bodyPr>
            <a:normAutofit fontScale="92500" lnSpcReduction="20000"/>
          </a:bodyPr>
          <a:lstStyle/>
          <a:p>
            <a:pPr marL="230271" indent="-344488">
              <a:lnSpc>
                <a:spcPct val="150000"/>
              </a:lnSpc>
              <a:spcBef>
                <a:spcPts val="300"/>
              </a:spcBef>
              <a:spcAft>
                <a:spcPts val="600"/>
              </a:spcAft>
            </a:pPr>
            <a:endParaRPr lang="en-US" sz="2400" dirty="0"/>
          </a:p>
          <a:p>
            <a:pPr marL="230271" indent="-344488">
              <a:lnSpc>
                <a:spcPct val="150000"/>
              </a:lnSpc>
              <a:spcBef>
                <a:spcPts val="300"/>
              </a:spcBef>
              <a:spcAft>
                <a:spcPts val="600"/>
              </a:spcAft>
            </a:pPr>
            <a:r>
              <a:rPr lang="en-US" sz="2400" b="1" dirty="0" smtClean="0"/>
              <a:t>See Manual p. 45 and Mohrig 13.3-13.4. </a:t>
            </a:r>
          </a:p>
          <a:p>
            <a:pPr marL="230271" indent="-344488">
              <a:lnSpc>
                <a:spcPct val="150000"/>
              </a:lnSpc>
              <a:spcBef>
                <a:spcPts val="300"/>
              </a:spcBef>
              <a:spcAft>
                <a:spcPts val="600"/>
              </a:spcAft>
            </a:pPr>
            <a:r>
              <a:rPr lang="en-US" sz="2400" dirty="0" smtClean="0"/>
              <a:t>Clean </a:t>
            </a:r>
            <a:r>
              <a:rPr lang="en-US" sz="2400" dirty="0"/>
              <a:t>prisms with tissues and methanol – Be GENTLE!!</a:t>
            </a:r>
          </a:p>
          <a:p>
            <a:pPr marL="230271" indent="-344488">
              <a:lnSpc>
                <a:spcPct val="150000"/>
              </a:lnSpc>
              <a:spcBef>
                <a:spcPts val="300"/>
              </a:spcBef>
              <a:spcAft>
                <a:spcPts val="600"/>
              </a:spcAft>
            </a:pPr>
            <a:r>
              <a:rPr lang="en-US" sz="2400" dirty="0"/>
              <a:t>Do NOT touch prism with fingers, or hard objects, just the </a:t>
            </a:r>
            <a:r>
              <a:rPr lang="en-US" sz="2400" dirty="0" smtClean="0"/>
              <a:t>tissues.</a:t>
            </a:r>
            <a:endParaRPr lang="en-US" sz="2400" dirty="0"/>
          </a:p>
          <a:p>
            <a:pPr marL="230271" indent="-344488">
              <a:lnSpc>
                <a:spcPct val="150000"/>
              </a:lnSpc>
              <a:spcBef>
                <a:spcPts val="300"/>
              </a:spcBef>
              <a:spcAft>
                <a:spcPts val="600"/>
              </a:spcAft>
            </a:pPr>
            <a:r>
              <a:rPr lang="en-US" sz="2400" dirty="0"/>
              <a:t>Use 2 – 3 drops of </a:t>
            </a:r>
            <a:r>
              <a:rPr lang="en-US" sz="2400" dirty="0" smtClean="0"/>
              <a:t>sample.</a:t>
            </a:r>
            <a:endParaRPr lang="en-US" sz="2400" dirty="0"/>
          </a:p>
          <a:p>
            <a:pPr marL="230271" indent="-344488">
              <a:lnSpc>
                <a:spcPct val="150000"/>
              </a:lnSpc>
              <a:spcBef>
                <a:spcPts val="300"/>
              </a:spcBef>
              <a:spcAft>
                <a:spcPts val="600"/>
              </a:spcAft>
            </a:pPr>
            <a:r>
              <a:rPr lang="en-US" sz="2400" dirty="0"/>
              <a:t>Close hinged prisms together – </a:t>
            </a:r>
            <a:r>
              <a:rPr lang="en-US" sz="2400" dirty="0" smtClean="0"/>
              <a:t>gently.</a:t>
            </a:r>
            <a:endParaRPr lang="en-US" sz="2400" dirty="0"/>
          </a:p>
          <a:p>
            <a:pPr marL="230271" indent="-344488">
              <a:lnSpc>
                <a:spcPct val="150000"/>
              </a:lnSpc>
              <a:spcBef>
                <a:spcPts val="300"/>
              </a:spcBef>
              <a:spcAft>
                <a:spcPts val="600"/>
              </a:spcAft>
            </a:pPr>
            <a:r>
              <a:rPr lang="en-US" sz="2400" dirty="0"/>
              <a:t>Turn on the </a:t>
            </a:r>
            <a:r>
              <a:rPr lang="en-US" sz="2400" dirty="0" smtClean="0"/>
              <a:t>light.</a:t>
            </a:r>
            <a:endParaRPr lang="en-US" sz="2400" dirty="0"/>
          </a:p>
          <a:p>
            <a:pPr marL="230271" indent="-344488">
              <a:lnSpc>
                <a:spcPct val="150000"/>
              </a:lnSpc>
              <a:spcBef>
                <a:spcPts val="300"/>
              </a:spcBef>
              <a:spcAft>
                <a:spcPts val="600"/>
              </a:spcAft>
            </a:pPr>
            <a:r>
              <a:rPr lang="en-US" sz="2400" dirty="0"/>
              <a:t>Move hinged lamp up into </a:t>
            </a:r>
            <a:r>
              <a:rPr lang="en-US" sz="2400" dirty="0" smtClean="0"/>
              <a:t>position.</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00100"/>
          </a:xfrm>
          <a:ln w="28575">
            <a:solidFill>
              <a:srgbClr val="FFC000"/>
            </a:solidFill>
          </a:ln>
        </p:spPr>
        <p:txBody>
          <a:bodyPr/>
          <a:lstStyle/>
          <a:p>
            <a:pPr algn="ctr"/>
            <a:r>
              <a:rPr lang="en-US" dirty="0"/>
              <a:t>Refractive </a:t>
            </a:r>
            <a:r>
              <a:rPr lang="en-US" dirty="0" smtClean="0"/>
              <a:t>Index</a:t>
            </a:r>
            <a:endParaRPr lang="en-US" dirty="0"/>
          </a:p>
        </p:txBody>
      </p:sp>
      <p:sp>
        <p:nvSpPr>
          <p:cNvPr id="3" name="Content Placeholder 2"/>
          <p:cNvSpPr>
            <a:spLocks noGrp="1"/>
          </p:cNvSpPr>
          <p:nvPr>
            <p:ph idx="1"/>
          </p:nvPr>
        </p:nvSpPr>
        <p:spPr>
          <a:xfrm>
            <a:off x="1028700" y="1676399"/>
            <a:ext cx="4295976" cy="5056910"/>
          </a:xfrm>
          <a:ln w="28575">
            <a:solidFill>
              <a:srgbClr val="FFC000"/>
            </a:solidFill>
          </a:ln>
        </p:spPr>
        <p:txBody>
          <a:bodyPr>
            <a:noAutofit/>
          </a:bodyPr>
          <a:lstStyle/>
          <a:p>
            <a:r>
              <a:rPr lang="en-US" altLang="en-US" sz="2800" dirty="0">
                <a:latin typeface="Calibri" pitchFamily="34" charset="0"/>
              </a:rPr>
              <a:t>This is what you will see when performing refractive index</a:t>
            </a:r>
          </a:p>
          <a:p>
            <a:r>
              <a:rPr lang="en-US" altLang="en-US" sz="2800" dirty="0">
                <a:latin typeface="Calibri" pitchFamily="34" charset="0"/>
              </a:rPr>
              <a:t>Line up the crosshairs properly </a:t>
            </a:r>
            <a:r>
              <a:rPr lang="en-US" altLang="en-US" sz="2800" dirty="0">
                <a:latin typeface="Calibri" pitchFamily="34" charset="0"/>
                <a:sym typeface="Wingdings" charset="2"/>
              </a:rPr>
              <a:t></a:t>
            </a:r>
            <a:endParaRPr lang="en-US" altLang="en-US" sz="2800" dirty="0">
              <a:latin typeface="Calibri" pitchFamily="34" charset="0"/>
            </a:endParaRPr>
          </a:p>
          <a:p>
            <a:r>
              <a:rPr lang="en-US" altLang="en-US" sz="2800" dirty="0">
                <a:latin typeface="Calibri" pitchFamily="34" charset="0"/>
              </a:rPr>
              <a:t>Read numerical scale carefully</a:t>
            </a:r>
            <a:r>
              <a:rPr lang="en-US" altLang="en-US" sz="1800" dirty="0">
                <a:latin typeface="Calibri" pitchFamily="34" charset="0"/>
              </a:rPr>
              <a:t>!</a:t>
            </a:r>
          </a:p>
          <a:p>
            <a:pPr lvl="1"/>
            <a:r>
              <a:rPr lang="en-US" altLang="en-US" sz="2400" dirty="0">
                <a:latin typeface="Calibri" pitchFamily="34" charset="0"/>
              </a:rPr>
              <a:t>Draw what you see in your lab notebook</a:t>
            </a:r>
          </a:p>
          <a:p>
            <a:r>
              <a:rPr lang="en-US" altLang="en-US" sz="2400" dirty="0">
                <a:latin typeface="Calibri" pitchFamily="34" charset="0"/>
              </a:rPr>
              <a:t>Record to 4 decimal places</a:t>
            </a:r>
            <a:r>
              <a:rPr lang="en-US" altLang="en-US" sz="2400" dirty="0" smtClean="0">
                <a:latin typeface="Calibri" pitchFamily="34" charset="0"/>
              </a:rPr>
              <a:t>! </a:t>
            </a:r>
            <a:endParaRPr lang="en-US" altLang="en-US" dirty="0"/>
          </a:p>
        </p:txBody>
      </p:sp>
      <p:pic>
        <p:nvPicPr>
          <p:cNvPr id="5" name="Picture 8"/>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5415741" y="3125585"/>
            <a:ext cx="1536932" cy="20393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Content Placeholder 6"/>
          <p:cNvPicPr>
            <a:picLocks noChangeAspect="1"/>
          </p:cNvPicPr>
          <p:nvPr/>
        </p:nvPicPr>
        <p:blipFill>
          <a:blip r:embed="rId4">
            <a:extLst>
              <a:ext uri="{28A0092B-C50C-407E-A947-70E740481C1C}">
                <a14:useLocalDpi xmlns="" xmlns:a14="http://schemas.microsoft.com/office/drawing/2010/main" val="0"/>
              </a:ext>
            </a:extLst>
          </a:blip>
          <a:srcRect l="8658" r="5844" b="16402"/>
          <a:stretch>
            <a:fillRect/>
          </a:stretch>
        </p:blipFill>
        <p:spPr>
          <a:xfrm>
            <a:off x="7043738" y="4691804"/>
            <a:ext cx="1534997" cy="1632795"/>
          </a:xfrm>
          <a:prstGeom prst="rect">
            <a:avLst/>
          </a:prstGeom>
        </p:spPr>
      </p:pic>
      <p:pic>
        <p:nvPicPr>
          <p:cNvPr id="7" name="Content Placeholder 5"/>
          <p:cNvPicPr>
            <a:picLocks noChangeAspect="1"/>
          </p:cNvPicPr>
          <p:nvPr/>
        </p:nvPicPr>
        <p:blipFill>
          <a:blip r:embed="rId5">
            <a:extLst>
              <a:ext uri="{28A0092B-C50C-407E-A947-70E740481C1C}">
                <a14:useLocalDpi xmlns="" xmlns:a14="http://schemas.microsoft.com/office/drawing/2010/main" val="0"/>
              </a:ext>
            </a:extLst>
          </a:blip>
          <a:srcRect r="6396" b="6912"/>
          <a:stretch>
            <a:fillRect/>
          </a:stretch>
        </p:blipFill>
        <p:spPr>
          <a:xfrm>
            <a:off x="7043738" y="1676399"/>
            <a:ext cx="1534997" cy="163732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41540"/>
            <a:ext cx="7200900" cy="701435"/>
          </a:xfrm>
          <a:ln w="28575">
            <a:solidFill>
              <a:srgbClr val="FFC000"/>
            </a:solidFill>
          </a:ln>
        </p:spPr>
        <p:txBody>
          <a:bodyPr>
            <a:normAutofit/>
          </a:bodyPr>
          <a:lstStyle/>
          <a:p>
            <a:pPr algn="ctr"/>
            <a:r>
              <a:rPr lang="en-US" dirty="0"/>
              <a:t>Refractive </a:t>
            </a:r>
            <a:r>
              <a:rPr lang="en-US" dirty="0" smtClean="0"/>
              <a:t>Index</a:t>
            </a:r>
            <a:endParaRPr lang="en-US" dirty="0"/>
          </a:p>
        </p:txBody>
      </p:sp>
      <p:sp>
        <p:nvSpPr>
          <p:cNvPr id="3" name="Content Placeholder 2"/>
          <p:cNvSpPr>
            <a:spLocks noGrp="1"/>
          </p:cNvSpPr>
          <p:nvPr>
            <p:ph idx="1"/>
          </p:nvPr>
        </p:nvSpPr>
        <p:spPr>
          <a:xfrm>
            <a:off x="1028700" y="1190626"/>
            <a:ext cx="7200900" cy="5076824"/>
          </a:xfrm>
          <a:ln w="28575">
            <a:solidFill>
              <a:srgbClr val="FFC000"/>
            </a:solidFill>
          </a:ln>
        </p:spPr>
        <p:txBody>
          <a:bodyPr>
            <a:normAutofit fontScale="92500" lnSpcReduction="20000"/>
          </a:bodyPr>
          <a:lstStyle/>
          <a:p>
            <a:pPr marL="230271" indent="-344488">
              <a:lnSpc>
                <a:spcPct val="150000"/>
              </a:lnSpc>
              <a:spcBef>
                <a:spcPts val="300"/>
              </a:spcBef>
              <a:spcAft>
                <a:spcPts val="600"/>
              </a:spcAft>
            </a:pPr>
            <a:endParaRPr lang="en-US" sz="2400" dirty="0"/>
          </a:p>
          <a:p>
            <a:r>
              <a:rPr lang="en-US" altLang="en-US" sz="2600" b="1" dirty="0" smtClean="0">
                <a:latin typeface="Calibri" pitchFamily="34" charset="0"/>
              </a:rPr>
              <a:t>Make sure you understand how to temperature-correct and record the refractive index</a:t>
            </a:r>
            <a:r>
              <a:rPr lang="en-US" altLang="en-US" sz="2600" dirty="0" smtClean="0">
                <a:latin typeface="Calibri" pitchFamily="34" charset="0"/>
              </a:rPr>
              <a:t>.</a:t>
            </a:r>
          </a:p>
          <a:p>
            <a:pPr marL="0" indent="0">
              <a:lnSpc>
                <a:spcPct val="90000"/>
              </a:lnSpc>
              <a:spcBef>
                <a:spcPts val="600"/>
              </a:spcBef>
              <a:buNone/>
              <a:defRPr/>
            </a:pPr>
            <a:r>
              <a:rPr lang="en-US" sz="2600" dirty="0" smtClean="0">
                <a:latin typeface="Calibri" pitchFamily="34" charset="0"/>
              </a:rPr>
              <a:t>	This is the notation used to report the refractive index: </a:t>
            </a:r>
          </a:p>
          <a:p>
            <a:pPr marL="0" indent="0" algn="ctr">
              <a:lnSpc>
                <a:spcPct val="90000"/>
              </a:lnSpc>
              <a:spcBef>
                <a:spcPts val="600"/>
              </a:spcBef>
              <a:buNone/>
              <a:defRPr/>
            </a:pPr>
            <a:r>
              <a:rPr lang="en-US" sz="3000" dirty="0" smtClean="0">
                <a:latin typeface="Calibri" pitchFamily="34" charset="0"/>
              </a:rPr>
              <a:t> </a:t>
            </a:r>
            <a:r>
              <a:rPr lang="en-US" sz="3000" dirty="0" err="1" smtClean="0">
                <a:latin typeface="Calibri" pitchFamily="34" charset="0"/>
              </a:rPr>
              <a:t>n</a:t>
            </a:r>
            <a:r>
              <a:rPr lang="en-US" sz="3000" baseline="-25000" dirty="0" err="1" smtClean="0">
                <a:latin typeface="Calibri" pitchFamily="34" charset="0"/>
              </a:rPr>
              <a:t>D</a:t>
            </a:r>
            <a:r>
              <a:rPr lang="en-US" sz="3000" baseline="30000" dirty="0" err="1" smtClean="0">
                <a:latin typeface="Calibri" pitchFamily="34" charset="0"/>
              </a:rPr>
              <a:t>T</a:t>
            </a:r>
            <a:r>
              <a:rPr lang="en-US" sz="3000" dirty="0" smtClean="0">
                <a:latin typeface="Calibri" pitchFamily="34" charset="0"/>
              </a:rPr>
              <a:t> </a:t>
            </a:r>
          </a:p>
          <a:p>
            <a:pPr marL="400050" lvl="1" indent="0">
              <a:lnSpc>
                <a:spcPct val="90000"/>
              </a:lnSpc>
              <a:spcBef>
                <a:spcPts val="600"/>
              </a:spcBef>
              <a:defRPr/>
            </a:pPr>
            <a:endParaRPr lang="en-US" sz="2600" dirty="0" smtClean="0">
              <a:latin typeface="Calibri" pitchFamily="34" charset="0"/>
            </a:endParaRPr>
          </a:p>
          <a:p>
            <a:pPr marL="400050" lvl="1" indent="0">
              <a:lnSpc>
                <a:spcPct val="90000"/>
              </a:lnSpc>
              <a:spcBef>
                <a:spcPts val="600"/>
              </a:spcBef>
              <a:defRPr/>
            </a:pPr>
            <a:r>
              <a:rPr lang="en-US" sz="2600" i="0" dirty="0" smtClean="0">
                <a:latin typeface="Calibri" pitchFamily="34" charset="0"/>
              </a:rPr>
              <a:t> The subscript “D” denotes the wavelength of light, which is 589 nm.</a:t>
            </a:r>
          </a:p>
          <a:p>
            <a:pPr marL="400050" lvl="1" indent="0">
              <a:lnSpc>
                <a:spcPct val="90000"/>
              </a:lnSpc>
              <a:spcBef>
                <a:spcPts val="600"/>
              </a:spcBef>
              <a:defRPr/>
            </a:pPr>
            <a:r>
              <a:rPr lang="en-US" sz="2600" i="0" dirty="0" smtClean="0">
                <a:latin typeface="Calibri" pitchFamily="34" charset="0"/>
              </a:rPr>
              <a:t>The superscript “T” denotes the temperature of measurement or the correction to a different temperature.</a:t>
            </a:r>
          </a:p>
          <a:p>
            <a:pPr marL="400050" lvl="1" indent="0">
              <a:lnSpc>
                <a:spcPct val="90000"/>
              </a:lnSpc>
              <a:spcBef>
                <a:spcPts val="600"/>
              </a:spcBef>
              <a:defRPr/>
            </a:pPr>
            <a:r>
              <a:rPr lang="en-US" sz="2600" b="1" i="0" dirty="0" smtClean="0">
                <a:solidFill>
                  <a:schemeClr val="accent2">
                    <a:lumMod val="50000"/>
                  </a:schemeClr>
                </a:solidFill>
                <a:latin typeface="Calibri" pitchFamily="34" charset="0"/>
              </a:rPr>
              <a:t>Both of these, the ref. index at room temp. and the corrected ref. index must be reported.</a:t>
            </a:r>
          </a:p>
          <a:p>
            <a:pPr>
              <a:buNone/>
              <a:defRPr/>
            </a:pPr>
            <a:endParaRPr lang="en-US" sz="3100" dirty="0" smtClean="0">
              <a:latin typeface="Calibri" pitchFamily="34" charset="0"/>
            </a:endParaRPr>
          </a:p>
          <a:p>
            <a:endParaRPr lang="en-US" dirty="0" smtClean="0">
              <a:latin typeface="Calibri" pitchFamily="34" charset="0"/>
            </a:endParaRPr>
          </a:p>
          <a:p>
            <a:endParaRPr lang="en-US" altLang="en-US" sz="2400" dirty="0" smtClean="0">
              <a:latin typeface="Calibri" pitchFamily="34" charset="0"/>
            </a:endParaRPr>
          </a:p>
          <a:p>
            <a:endParaRPr lang="en-US" altLang="en-US" sz="2400" dirty="0" smtClean="0">
              <a:latin typeface="Calibri" pitchFamily="34" charset="0"/>
            </a:endParaRPr>
          </a:p>
          <a:p>
            <a:endParaRPr lang="en-US" altLang="en-US" sz="2400" dirty="0" smtClean="0"/>
          </a:p>
          <a:p>
            <a:pPr marL="230271" indent="-344488">
              <a:lnSpc>
                <a:spcPct val="150000"/>
              </a:lnSpc>
              <a:spcBef>
                <a:spcPts val="300"/>
              </a:spcBef>
              <a:spcAft>
                <a:spcPts val="600"/>
              </a:spcAft>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960120"/>
          </a:xfrm>
          <a:ln w="28575">
            <a:solidFill>
              <a:srgbClr val="FFC000"/>
            </a:solidFill>
          </a:ln>
        </p:spPr>
        <p:txBody>
          <a:bodyPr/>
          <a:lstStyle/>
          <a:p>
            <a:pPr algn="ctr"/>
            <a:r>
              <a:rPr lang="en-US" dirty="0"/>
              <a:t>IR </a:t>
            </a:r>
            <a:r>
              <a:rPr lang="en-US" dirty="0" smtClean="0"/>
              <a:t>Spectroscopy</a:t>
            </a:r>
            <a:endParaRPr lang="en-US" dirty="0"/>
          </a:p>
        </p:txBody>
      </p:sp>
      <p:sp>
        <p:nvSpPr>
          <p:cNvPr id="3" name="Content Placeholder 2"/>
          <p:cNvSpPr>
            <a:spLocks noGrp="1"/>
          </p:cNvSpPr>
          <p:nvPr>
            <p:ph idx="1"/>
          </p:nvPr>
        </p:nvSpPr>
        <p:spPr>
          <a:xfrm>
            <a:off x="1028700" y="1928553"/>
            <a:ext cx="7200900" cy="3938847"/>
          </a:xfrm>
          <a:ln w="28575">
            <a:solidFill>
              <a:srgbClr val="FFC000"/>
            </a:solidFill>
          </a:ln>
        </p:spPr>
        <p:txBody>
          <a:bodyPr>
            <a:normAutofit fontScale="85000" lnSpcReduction="20000"/>
          </a:bodyPr>
          <a:lstStyle/>
          <a:p>
            <a:r>
              <a:rPr lang="en-US" sz="4000" dirty="0" smtClean="0"/>
              <a:t>Take an IR</a:t>
            </a:r>
          </a:p>
          <a:p>
            <a:pPr lvl="1"/>
            <a:r>
              <a:rPr lang="en-US" sz="3200" i="0" dirty="0" smtClean="0">
                <a:latin typeface="Calibri" pitchFamily="34" charset="0"/>
              </a:rPr>
              <a:t>IR (and all tests) must be done on the </a:t>
            </a:r>
            <a:r>
              <a:rPr lang="en-US" sz="3200" i="0" u="sng" dirty="0" smtClean="0">
                <a:latin typeface="Calibri" pitchFamily="34" charset="0"/>
              </a:rPr>
              <a:t>distilled</a:t>
            </a:r>
            <a:r>
              <a:rPr lang="en-US" sz="3200" i="0" dirty="0" smtClean="0">
                <a:latin typeface="Calibri" pitchFamily="34" charset="0"/>
              </a:rPr>
              <a:t> compound. </a:t>
            </a:r>
          </a:p>
          <a:p>
            <a:pPr lvl="1"/>
            <a:r>
              <a:rPr lang="en-US" sz="3200" i="0" dirty="0" smtClean="0">
                <a:latin typeface="Calibri" pitchFamily="34" charset="0"/>
              </a:rPr>
              <a:t>When you are finished distilling, and cleaned up, you can put your name on the whiteboard to take your turn at the spectrometer</a:t>
            </a:r>
            <a:r>
              <a:rPr lang="en-US" i="0" dirty="0" smtClean="0">
                <a:latin typeface="Calibri" pitchFamily="34" charset="0"/>
              </a:rPr>
              <a:t>.</a:t>
            </a:r>
          </a:p>
          <a:p>
            <a:pPr marL="342865" indent="-342865">
              <a:lnSpc>
                <a:spcPct val="80000"/>
              </a:lnSpc>
              <a:spcBef>
                <a:spcPts val="700"/>
              </a:spcBef>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2800" dirty="0"/>
          </a:p>
          <a:p>
            <a:pPr marL="342865" indent="-342865">
              <a:lnSpc>
                <a:spcPct val="120000"/>
              </a:lnSpc>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dirty="0"/>
              <a:t>Keep your distilled unknown until after your report is graded.</a:t>
            </a:r>
          </a:p>
          <a:p>
            <a:pPr marL="742873" lvl="1" indent="-285720">
              <a:lnSpc>
                <a:spcPct val="80000"/>
              </a:lnSpc>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dirty="0"/>
              <a:t>Keep your unknown in the class drawer!</a:t>
            </a:r>
          </a:p>
        </p:txBody>
      </p:sp>
    </p:spTree>
    <p:extLst>
      <p:ext uri="{BB962C8B-B14F-4D97-AF65-F5344CB8AC3E}">
        <p14:creationId xmlns="" xmlns:p14="http://schemas.microsoft.com/office/powerpoint/2010/main" val="616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003852"/>
            <a:ext cx="7200900" cy="588894"/>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b="1" dirty="0">
                <a:solidFill>
                  <a:schemeClr val="tx2"/>
                </a:solidFill>
                <a:latin typeface="Garamond" panose="02020404030301010803" pitchFamily="18" charset="0"/>
              </a:rPr>
              <a:t>Schedule of </a:t>
            </a:r>
            <a:r>
              <a:rPr lang="en-US" b="1" dirty="0" smtClean="0">
                <a:solidFill>
                  <a:schemeClr val="tx2"/>
                </a:solidFill>
                <a:latin typeface="Garamond" panose="02020404030301010803" pitchFamily="18" charset="0"/>
              </a:rPr>
              <a:t>day</a:t>
            </a:r>
            <a:endParaRPr lang="en-US" b="1" dirty="0">
              <a:solidFill>
                <a:schemeClr val="tx2"/>
              </a:solidFill>
              <a:latin typeface="Garamond" panose="02020404030301010803" pitchFamily="18" charset="0"/>
            </a:endParaRPr>
          </a:p>
        </p:txBody>
      </p:sp>
      <p:sp>
        <p:nvSpPr>
          <p:cNvPr id="3" name="Content Placeholder 2"/>
          <p:cNvSpPr>
            <a:spLocks noGrp="1"/>
          </p:cNvSpPr>
          <p:nvPr>
            <p:ph idx="1"/>
          </p:nvPr>
        </p:nvSpPr>
        <p:spPr>
          <a:xfrm>
            <a:off x="1028700" y="1894115"/>
            <a:ext cx="7200900" cy="4014316"/>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buNone/>
            </a:pPr>
            <a:endParaRPr lang="en-US" sz="100" b="1" dirty="0">
              <a:solidFill>
                <a:schemeClr val="tx2"/>
              </a:solidFill>
              <a:latin typeface="Garamond" panose="02020404030301010803" pitchFamily="18" charset="0"/>
            </a:endParaRPr>
          </a:p>
          <a:p>
            <a:r>
              <a:rPr lang="en-US" sz="2300" dirty="0">
                <a:solidFill>
                  <a:schemeClr val="tx2"/>
                </a:solidFill>
                <a:latin typeface="Calibri" pitchFamily="34" charset="0"/>
              </a:rPr>
              <a:t>PPE check – at the door</a:t>
            </a:r>
          </a:p>
          <a:p>
            <a:r>
              <a:rPr lang="en-US" sz="2300" dirty="0">
                <a:solidFill>
                  <a:schemeClr val="tx2"/>
                </a:solidFill>
                <a:latin typeface="Calibri" pitchFamily="34" charset="0"/>
              </a:rPr>
              <a:t>Pre-lab check – at the door</a:t>
            </a:r>
          </a:p>
          <a:p>
            <a:r>
              <a:rPr lang="en-US" sz="2300" dirty="0">
                <a:solidFill>
                  <a:schemeClr val="tx2"/>
                </a:solidFill>
                <a:latin typeface="Calibri" pitchFamily="34" charset="0"/>
              </a:rPr>
              <a:t>Quiz</a:t>
            </a:r>
          </a:p>
          <a:p>
            <a:r>
              <a:rPr lang="en-US" sz="2300" dirty="0">
                <a:solidFill>
                  <a:schemeClr val="tx2"/>
                </a:solidFill>
                <a:latin typeface="Calibri" pitchFamily="34" charset="0"/>
              </a:rPr>
              <a:t>Recitation</a:t>
            </a:r>
          </a:p>
          <a:p>
            <a:pPr lvl="1"/>
            <a:r>
              <a:rPr lang="en-US" sz="2300" dirty="0" err="1">
                <a:solidFill>
                  <a:schemeClr val="tx2"/>
                </a:solidFill>
                <a:latin typeface="Calibri" pitchFamily="34" charset="0"/>
              </a:rPr>
              <a:t>Friedel</a:t>
            </a:r>
            <a:r>
              <a:rPr lang="en-US" sz="2300" dirty="0">
                <a:solidFill>
                  <a:schemeClr val="tx2"/>
                </a:solidFill>
                <a:latin typeface="Calibri" pitchFamily="34" charset="0"/>
              </a:rPr>
              <a:t>- Crafts Synthesis, part II</a:t>
            </a:r>
          </a:p>
          <a:p>
            <a:pPr lvl="1"/>
            <a:r>
              <a:rPr lang="en-US" sz="2300" dirty="0" smtClean="0">
                <a:solidFill>
                  <a:schemeClr val="tx2"/>
                </a:solidFill>
                <a:latin typeface="Calibri" pitchFamily="34" charset="0"/>
              </a:rPr>
              <a:t>Identification of </a:t>
            </a:r>
            <a:r>
              <a:rPr lang="en-US" sz="2300" dirty="0">
                <a:solidFill>
                  <a:schemeClr val="tx2"/>
                </a:solidFill>
                <a:latin typeface="Calibri" pitchFamily="34" charset="0"/>
              </a:rPr>
              <a:t>Unknown, part I</a:t>
            </a:r>
          </a:p>
          <a:p>
            <a:r>
              <a:rPr lang="en-US" sz="2300" dirty="0">
                <a:solidFill>
                  <a:schemeClr val="tx2"/>
                </a:solidFill>
                <a:latin typeface="Calibri" pitchFamily="34" charset="0"/>
              </a:rPr>
              <a:t>Safety</a:t>
            </a:r>
          </a:p>
          <a:p>
            <a:pPr lvl="1"/>
            <a:r>
              <a:rPr lang="en-US" sz="2300" dirty="0">
                <a:solidFill>
                  <a:schemeClr val="tx2"/>
                </a:solidFill>
                <a:latin typeface="Calibri" pitchFamily="34" charset="0"/>
              </a:rPr>
              <a:t>Put bags away</a:t>
            </a:r>
          </a:p>
          <a:p>
            <a:pPr lvl="1"/>
            <a:r>
              <a:rPr lang="en-US" sz="2300" dirty="0">
                <a:solidFill>
                  <a:schemeClr val="tx2"/>
                </a:solidFill>
                <a:latin typeface="Calibri" pitchFamily="34" charset="0"/>
              </a:rPr>
              <a:t>Goggles</a:t>
            </a:r>
          </a:p>
          <a:p>
            <a:pPr lvl="1"/>
            <a:r>
              <a:rPr lang="en-US" sz="2300" dirty="0">
                <a:solidFill>
                  <a:schemeClr val="tx2"/>
                </a:solidFill>
                <a:latin typeface="Calibri" pitchFamily="34" charset="0"/>
              </a:rPr>
              <a:t>Gloves</a:t>
            </a:r>
          </a:p>
          <a:p>
            <a:pPr lvl="1"/>
            <a:r>
              <a:rPr lang="en-US" sz="2300" dirty="0">
                <a:solidFill>
                  <a:schemeClr val="tx2"/>
                </a:solidFill>
                <a:latin typeface="Calibri" pitchFamily="34" charset="0"/>
              </a:rPr>
              <a:t>Lab Coat</a:t>
            </a:r>
          </a:p>
          <a:p>
            <a:r>
              <a:rPr lang="en-US" sz="2300" dirty="0">
                <a:solidFill>
                  <a:schemeClr val="tx2"/>
                </a:solidFill>
                <a:latin typeface="Calibri" pitchFamily="34" charset="0"/>
              </a:rPr>
              <a:t>LAB!</a:t>
            </a:r>
            <a:endParaRPr lang="en-US" sz="2100" dirty="0">
              <a:solidFill>
                <a:schemeClr val="tx2"/>
              </a:solidFill>
              <a:latin typeface="Calibri" pitchFamily="34" charset="0"/>
            </a:endParaRPr>
          </a:p>
        </p:txBody>
      </p:sp>
    </p:spTree>
    <p:extLst>
      <p:ext uri="{BB962C8B-B14F-4D97-AF65-F5344CB8AC3E}">
        <p14:creationId xmlns="" xmlns:p14="http://schemas.microsoft.com/office/powerpoint/2010/main" val="192109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lstStyle/>
          <a:p>
            <a:pPr algn="ctr"/>
            <a:r>
              <a:rPr lang="en-US" dirty="0"/>
              <a:t>Due </a:t>
            </a:r>
            <a:r>
              <a:rPr lang="en-US" dirty="0" smtClean="0"/>
              <a:t>Dates</a:t>
            </a:r>
            <a:endParaRPr lang="en-US" dirty="0"/>
          </a:p>
        </p:txBody>
      </p:sp>
      <p:sp>
        <p:nvSpPr>
          <p:cNvPr id="6" name="Content Placeholder 2"/>
          <p:cNvSpPr>
            <a:spLocks noGrp="1"/>
          </p:cNvSpPr>
          <p:nvPr>
            <p:ph idx="1"/>
          </p:nvPr>
        </p:nvSpPr>
        <p:spPr>
          <a:xfrm>
            <a:off x="1028700" y="1664898"/>
            <a:ext cx="7200900" cy="4202502"/>
          </a:xfrm>
          <a:ln w="28575">
            <a:solidFill>
              <a:srgbClr val="FFC000"/>
            </a:solidFill>
          </a:ln>
        </p:spPr>
        <p:txBody>
          <a:bodyPr>
            <a:noAutofit/>
          </a:bodyPr>
          <a:lstStyle/>
          <a:p>
            <a:pPr>
              <a:defRPr/>
            </a:pPr>
            <a:r>
              <a:rPr lang="en-US" b="1" dirty="0">
                <a:latin typeface="Calibri" pitchFamily="34" charset="0"/>
              </a:rPr>
              <a:t>Today</a:t>
            </a:r>
            <a:r>
              <a:rPr lang="en-US" dirty="0">
                <a:latin typeface="Calibri" pitchFamily="34" charset="0"/>
              </a:rPr>
              <a:t>:</a:t>
            </a:r>
          </a:p>
          <a:p>
            <a:pPr lvl="1">
              <a:defRPr/>
            </a:pPr>
            <a:r>
              <a:rPr lang="en-US" dirty="0" smtClean="0">
                <a:latin typeface="Calibri" pitchFamily="34" charset="0"/>
              </a:rPr>
              <a:t>Nitration Report </a:t>
            </a:r>
            <a:r>
              <a:rPr lang="en-US" i="0" dirty="0" smtClean="0">
                <a:latin typeface="Calibri" pitchFamily="34" charset="0"/>
              </a:rPr>
              <a:t>(Separation Scheme turned in last week and returned to you today – part of overall report). </a:t>
            </a:r>
          </a:p>
          <a:p>
            <a:pPr lvl="1">
              <a:defRPr/>
            </a:pPr>
            <a:r>
              <a:rPr lang="en-US" i="0" dirty="0" smtClean="0">
                <a:latin typeface="Calibri" pitchFamily="34" charset="0"/>
                <a:cs typeface="Times New Roman" pitchFamily="18" charset="0"/>
              </a:rPr>
              <a:t>Spectroscopy Problem Set, Part II #3</a:t>
            </a:r>
            <a:endParaRPr lang="en-US" i="0" dirty="0" smtClean="0">
              <a:latin typeface="Calibri" pitchFamily="34" charset="0"/>
            </a:endParaRPr>
          </a:p>
          <a:p>
            <a:pPr lvl="1">
              <a:defRPr/>
            </a:pPr>
            <a:r>
              <a:rPr lang="en-US" i="0" dirty="0" smtClean="0">
                <a:latin typeface="Calibri" pitchFamily="34" charset="0"/>
              </a:rPr>
              <a:t>At </a:t>
            </a:r>
            <a:r>
              <a:rPr lang="en-US" i="0" dirty="0">
                <a:latin typeface="Calibri" pitchFamily="34" charset="0"/>
              </a:rPr>
              <a:t>the end of lab – yellow notebook </a:t>
            </a:r>
            <a:r>
              <a:rPr lang="en-US" i="0" dirty="0" smtClean="0">
                <a:latin typeface="Calibri" pitchFamily="34" charset="0"/>
              </a:rPr>
              <a:t>page copies</a:t>
            </a:r>
            <a:endParaRPr lang="en-US" i="0" dirty="0">
              <a:latin typeface="Calibri" pitchFamily="34" charset="0"/>
            </a:endParaRPr>
          </a:p>
          <a:p>
            <a:pPr>
              <a:defRPr/>
            </a:pPr>
            <a:r>
              <a:rPr lang="en-US" b="1" dirty="0">
                <a:latin typeface="Calibri" pitchFamily="34" charset="0"/>
              </a:rPr>
              <a:t>Next Week</a:t>
            </a:r>
            <a:r>
              <a:rPr lang="en-US" dirty="0">
                <a:latin typeface="Calibri" pitchFamily="34" charset="0"/>
              </a:rPr>
              <a:t>:</a:t>
            </a:r>
          </a:p>
          <a:p>
            <a:pPr lvl="1">
              <a:defRPr/>
            </a:pPr>
            <a:r>
              <a:rPr lang="en-US" dirty="0">
                <a:latin typeface="Calibri" pitchFamily="34" charset="0"/>
              </a:rPr>
              <a:t>Synthesis of 4-4’ </a:t>
            </a:r>
            <a:r>
              <a:rPr lang="en-US" dirty="0" err="1">
                <a:latin typeface="Calibri" pitchFamily="34" charset="0"/>
              </a:rPr>
              <a:t>di-tert-butylbiphenyl</a:t>
            </a:r>
            <a:r>
              <a:rPr lang="en-US" dirty="0">
                <a:latin typeface="Calibri" pitchFamily="34" charset="0"/>
              </a:rPr>
              <a:t> </a:t>
            </a:r>
            <a:r>
              <a:rPr lang="en-US" i="0" dirty="0" smtClean="0">
                <a:latin typeface="Calibri" pitchFamily="34" charset="0"/>
              </a:rPr>
              <a:t>Report (Sep. Scheme + Report Form + written report)</a:t>
            </a:r>
          </a:p>
          <a:p>
            <a:pPr lvl="1">
              <a:defRPr/>
            </a:pPr>
            <a:r>
              <a:rPr lang="en-US" sz="1800" i="0" dirty="0" smtClean="0">
                <a:latin typeface="Calibri" pitchFamily="34" charset="0"/>
                <a:cs typeface="Times New Roman" pitchFamily="18" charset="0"/>
              </a:rPr>
              <a:t>Spectroscopy Problem Set, Part II #4</a:t>
            </a:r>
            <a:endParaRPr lang="en-US" i="0" dirty="0">
              <a:latin typeface="Calibri" pitchFamily="34" charset="0"/>
            </a:endParaRPr>
          </a:p>
          <a:p>
            <a:pPr>
              <a:defRPr/>
            </a:pPr>
            <a:r>
              <a:rPr lang="en-US" b="1" dirty="0">
                <a:latin typeface="Calibri" pitchFamily="34" charset="0"/>
              </a:rPr>
              <a:t>Two Weeks</a:t>
            </a:r>
            <a:r>
              <a:rPr lang="en-US" dirty="0">
                <a:latin typeface="Calibri" pitchFamily="34" charset="0"/>
              </a:rPr>
              <a:t>:</a:t>
            </a:r>
          </a:p>
          <a:p>
            <a:pPr lvl="1">
              <a:defRPr/>
            </a:pPr>
            <a:r>
              <a:rPr lang="en-US" dirty="0" smtClean="0">
                <a:latin typeface="Calibri" pitchFamily="34" charset="0"/>
              </a:rPr>
              <a:t>Identification of Unknown Report</a:t>
            </a:r>
            <a:endParaRPr lang="en-US"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normAutofit/>
          </a:bodyPr>
          <a:lstStyle/>
          <a:p>
            <a:pPr algn="ctr"/>
            <a:r>
              <a:rPr lang="en-US" dirty="0" smtClean="0">
                <a:latin typeface="Calibri" pitchFamily="34" charset="0"/>
              </a:rPr>
              <a:t>Grading from last week</a:t>
            </a:r>
            <a:endParaRPr lang="en-US" dirty="0">
              <a:latin typeface="Calibri" pitchFamily="34" charset="0"/>
            </a:endParaRPr>
          </a:p>
        </p:txBody>
      </p:sp>
      <p:sp>
        <p:nvSpPr>
          <p:cNvPr id="6" name="Content Placeholder 2"/>
          <p:cNvSpPr>
            <a:spLocks noGrp="1"/>
          </p:cNvSpPr>
          <p:nvPr>
            <p:ph idx="1"/>
          </p:nvPr>
        </p:nvSpPr>
        <p:spPr>
          <a:xfrm>
            <a:off x="1028700" y="1664898"/>
            <a:ext cx="7200900" cy="4394258"/>
          </a:xfrm>
          <a:ln w="28575">
            <a:solidFill>
              <a:srgbClr val="FFC000"/>
            </a:solidFill>
          </a:ln>
        </p:spPr>
        <p:txBody>
          <a:bodyPr>
            <a:normAutofit fontScale="92500" lnSpcReduction="10000"/>
          </a:bodyPr>
          <a:lstStyle/>
          <a:p>
            <a:pPr>
              <a:lnSpc>
                <a:spcPct val="120000"/>
              </a:lnSpc>
              <a:spcBef>
                <a:spcPts val="2400"/>
              </a:spcBef>
              <a:defRPr/>
            </a:pPr>
            <a:r>
              <a:rPr lang="en-US" sz="2100" b="1" dirty="0" smtClean="0">
                <a:latin typeface="Calibri" pitchFamily="34" charset="0"/>
              </a:rPr>
              <a:t>Notebooks</a:t>
            </a:r>
            <a:r>
              <a:rPr lang="en-US" sz="2100" dirty="0" smtClean="0">
                <a:latin typeface="Calibri" pitchFamily="34" charset="0"/>
              </a:rPr>
              <a:t>- common omissions: </a:t>
            </a:r>
          </a:p>
          <a:p>
            <a:pPr lvl="1">
              <a:lnSpc>
                <a:spcPct val="120000"/>
              </a:lnSpc>
              <a:spcBef>
                <a:spcPts val="600"/>
              </a:spcBef>
              <a:defRPr/>
            </a:pPr>
            <a:r>
              <a:rPr lang="en-US" sz="2100" dirty="0" smtClean="0">
                <a:latin typeface="Calibri" pitchFamily="34" charset="0"/>
              </a:rPr>
              <a:t>not citing the physical properties of compounds. You had to look them up (in an approved source); so record the source WITH A UNIQUE ID.</a:t>
            </a:r>
          </a:p>
          <a:p>
            <a:pPr lvl="1">
              <a:lnSpc>
                <a:spcPct val="120000"/>
              </a:lnSpc>
              <a:spcBef>
                <a:spcPts val="600"/>
              </a:spcBef>
              <a:defRPr/>
            </a:pPr>
            <a:r>
              <a:rPr lang="en-US" sz="2100" dirty="0" smtClean="0">
                <a:latin typeface="Calibri" pitchFamily="34" charset="0"/>
              </a:rPr>
              <a:t>Missing chemical equation (for a synthesis lab????).</a:t>
            </a:r>
          </a:p>
          <a:p>
            <a:pPr lvl="1">
              <a:lnSpc>
                <a:spcPct val="120000"/>
              </a:lnSpc>
              <a:spcBef>
                <a:spcPts val="600"/>
              </a:spcBef>
              <a:defRPr/>
            </a:pPr>
            <a:r>
              <a:rPr lang="en-US" sz="2100" dirty="0" smtClean="0">
                <a:latin typeface="Calibri" pitchFamily="34" charset="0"/>
              </a:rPr>
              <a:t>Missing glassware sketch </a:t>
            </a:r>
          </a:p>
          <a:p>
            <a:pPr>
              <a:lnSpc>
                <a:spcPct val="120000"/>
              </a:lnSpc>
              <a:spcBef>
                <a:spcPts val="600"/>
              </a:spcBef>
              <a:defRPr/>
            </a:pPr>
            <a:r>
              <a:rPr lang="en-US" sz="2100" b="1" dirty="0" smtClean="0">
                <a:latin typeface="Calibri" pitchFamily="34" charset="0"/>
              </a:rPr>
              <a:t>Spectra problem</a:t>
            </a:r>
          </a:p>
          <a:p>
            <a:pPr lvl="1">
              <a:lnSpc>
                <a:spcPct val="120000"/>
              </a:lnSpc>
              <a:spcBef>
                <a:spcPts val="600"/>
              </a:spcBef>
              <a:defRPr/>
            </a:pPr>
            <a:r>
              <a:rPr lang="en-US" sz="2100" dirty="0" smtClean="0">
                <a:latin typeface="Calibri" pitchFamily="34" charset="0"/>
              </a:rPr>
              <a:t>We all know the answers are “out there”. But to give the wrong structure answer, which is contrary to the analysis, and which could easily be confirmed or not by looking in SDBS, is not a smart move!</a:t>
            </a:r>
          </a:p>
          <a:p>
            <a:pPr lvl="1">
              <a:lnSpc>
                <a:spcPct val="120000"/>
              </a:lnSpc>
              <a:spcBef>
                <a:spcPts val="2400"/>
              </a:spcBef>
              <a:defRPr/>
            </a:pPr>
            <a:endParaRPr lang="en-US" sz="2100"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lstStyle/>
          <a:p>
            <a:pPr algn="ctr"/>
            <a:r>
              <a:rPr lang="en-US" dirty="0" smtClean="0"/>
              <a:t>Report for Next Week</a:t>
            </a:r>
            <a:endParaRPr lang="en-US" dirty="0"/>
          </a:p>
        </p:txBody>
      </p:sp>
      <p:sp>
        <p:nvSpPr>
          <p:cNvPr id="6" name="Content Placeholder 2"/>
          <p:cNvSpPr>
            <a:spLocks noGrp="1"/>
          </p:cNvSpPr>
          <p:nvPr>
            <p:ph idx="1"/>
          </p:nvPr>
        </p:nvSpPr>
        <p:spPr>
          <a:xfrm>
            <a:off x="1028700" y="1664898"/>
            <a:ext cx="7200900" cy="4394258"/>
          </a:xfrm>
          <a:ln w="28575">
            <a:solidFill>
              <a:srgbClr val="FFC000"/>
            </a:solidFill>
          </a:ln>
        </p:spPr>
        <p:txBody>
          <a:bodyPr>
            <a:normAutofit fontScale="85000" lnSpcReduction="20000"/>
          </a:bodyPr>
          <a:lstStyle/>
          <a:p>
            <a:pPr>
              <a:lnSpc>
                <a:spcPct val="120000"/>
              </a:lnSpc>
              <a:spcBef>
                <a:spcPts val="2400"/>
              </a:spcBef>
              <a:defRPr/>
            </a:pPr>
            <a:r>
              <a:rPr lang="en-US" dirty="0" smtClean="0">
                <a:latin typeface="Calibri" pitchFamily="34" charset="0"/>
              </a:rPr>
              <a:t>The Friedel-Crafts alkylation report + Sep. Scheme are due</a:t>
            </a:r>
          </a:p>
          <a:p>
            <a:pPr>
              <a:lnSpc>
                <a:spcPct val="120000"/>
              </a:lnSpc>
              <a:spcBef>
                <a:spcPts val="600"/>
              </a:spcBef>
              <a:defRPr/>
            </a:pPr>
            <a:r>
              <a:rPr lang="en-US" dirty="0" smtClean="0">
                <a:latin typeface="Calibri" pitchFamily="34" charset="0"/>
              </a:rPr>
              <a:t>Please review the errors you made on the </a:t>
            </a:r>
            <a:r>
              <a:rPr lang="en-US" i="1" dirty="0" smtClean="0">
                <a:latin typeface="Calibri" pitchFamily="34" charset="0"/>
              </a:rPr>
              <a:t>Nitration Separation Scheme</a:t>
            </a:r>
            <a:r>
              <a:rPr lang="en-US" dirty="0" smtClean="0">
                <a:latin typeface="Calibri" pitchFamily="34" charset="0"/>
              </a:rPr>
              <a:t>, returned to you today. There will be more of these this semester  (20-25 points toward total report grade).</a:t>
            </a:r>
          </a:p>
          <a:p>
            <a:pPr>
              <a:lnSpc>
                <a:spcPct val="120000"/>
              </a:lnSpc>
              <a:spcBef>
                <a:spcPts val="600"/>
              </a:spcBef>
              <a:defRPr/>
            </a:pPr>
            <a:r>
              <a:rPr lang="en-US" dirty="0" smtClean="0">
                <a:latin typeface="Calibri" pitchFamily="34" charset="0"/>
              </a:rPr>
              <a:t>Main points for the Separation Scheme: </a:t>
            </a:r>
          </a:p>
          <a:p>
            <a:pPr lvl="1">
              <a:lnSpc>
                <a:spcPct val="120000"/>
              </a:lnSpc>
              <a:spcBef>
                <a:spcPts val="600"/>
              </a:spcBef>
              <a:defRPr/>
            </a:pPr>
            <a:r>
              <a:rPr lang="en-US" sz="1800" i="0" dirty="0" smtClean="0">
                <a:latin typeface="Calibri" pitchFamily="34" charset="0"/>
              </a:rPr>
              <a:t>all starting materials, products and potential by-products (as mentioned in the Manual) should be included.</a:t>
            </a:r>
          </a:p>
          <a:p>
            <a:pPr lvl="1">
              <a:lnSpc>
                <a:spcPct val="120000"/>
              </a:lnSpc>
              <a:spcBef>
                <a:spcPts val="600"/>
              </a:spcBef>
              <a:defRPr/>
            </a:pPr>
            <a:r>
              <a:rPr lang="en-US" sz="1800" i="0" dirty="0" smtClean="0">
                <a:latin typeface="Calibri" pitchFamily="34" charset="0"/>
              </a:rPr>
              <a:t>every compound present at the beginning must be separated out from the final product.</a:t>
            </a:r>
          </a:p>
          <a:p>
            <a:pPr lvl="1">
              <a:lnSpc>
                <a:spcPct val="120000"/>
              </a:lnSpc>
              <a:spcBef>
                <a:spcPts val="600"/>
              </a:spcBef>
              <a:defRPr/>
            </a:pPr>
            <a:r>
              <a:rPr lang="en-US" sz="1800" i="0" dirty="0" smtClean="0">
                <a:latin typeface="Calibri" pitchFamily="34" charset="0"/>
              </a:rPr>
              <a:t>“</a:t>
            </a:r>
            <a:r>
              <a:rPr lang="en-US" sz="1800" b="1" i="0" dirty="0" smtClean="0">
                <a:solidFill>
                  <a:schemeClr val="accent2">
                    <a:lumMod val="50000"/>
                  </a:schemeClr>
                </a:solidFill>
                <a:latin typeface="Calibri" pitchFamily="34" charset="0"/>
              </a:rPr>
              <a:t>separation</a:t>
            </a:r>
            <a:r>
              <a:rPr lang="en-US" sz="1800" i="0" dirty="0" smtClean="0">
                <a:latin typeface="Calibri" pitchFamily="34" charset="0"/>
              </a:rPr>
              <a:t>” procedures include extraction; filtration; decantation; distillation; evaporation/air-drying.</a:t>
            </a:r>
          </a:p>
          <a:p>
            <a:pPr lvl="1">
              <a:lnSpc>
                <a:spcPct val="120000"/>
              </a:lnSpc>
              <a:spcBef>
                <a:spcPts val="600"/>
              </a:spcBef>
              <a:defRPr/>
            </a:pPr>
            <a:r>
              <a:rPr lang="en-US" sz="1800" i="0" dirty="0" smtClean="0">
                <a:latin typeface="Calibri" pitchFamily="34" charset="0"/>
              </a:rPr>
              <a:t>it is helpful to print the flow chart provided on the web site.</a:t>
            </a:r>
          </a:p>
          <a:p>
            <a:pPr>
              <a:lnSpc>
                <a:spcPct val="120000"/>
              </a:lnSpc>
              <a:spcBef>
                <a:spcPts val="600"/>
              </a:spcBef>
              <a:defRPr/>
            </a:pPr>
            <a:r>
              <a:rPr lang="en-US" dirty="0" smtClean="0">
                <a:latin typeface="Calibri" pitchFamily="34" charset="0"/>
              </a:rPr>
              <a:t>If you have questions about how it was graded, please ask. </a:t>
            </a:r>
            <a:r>
              <a:rPr lang="en-US" sz="2100" dirty="0" smtClean="0">
                <a:latin typeface="Calibri" pitchFamily="34" charset="0"/>
              </a:rPr>
              <a:t>Answer key is available.</a:t>
            </a:r>
            <a:endParaRPr lang="en-US" sz="21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344881"/>
          </a:xfrm>
          <a:ln w="28575">
            <a:solidFill>
              <a:srgbClr val="FFC000"/>
            </a:solidFill>
          </a:ln>
        </p:spPr>
        <p:txBody>
          <a:bodyPr>
            <a:normAutofit/>
          </a:bodyPr>
          <a:lstStyle/>
          <a:p>
            <a:pPr algn="ctr"/>
            <a:r>
              <a:rPr lang="en-US" sz="4000" dirty="0" smtClean="0"/>
              <a:t>Today in Lab: Part </a:t>
            </a:r>
            <a:r>
              <a:rPr lang="en-US" sz="4000" dirty="0"/>
              <a:t>II of Friedel-Crafts Synthesis</a:t>
            </a:r>
          </a:p>
        </p:txBody>
      </p:sp>
      <p:sp>
        <p:nvSpPr>
          <p:cNvPr id="3" name="Content Placeholder 2"/>
          <p:cNvSpPr>
            <a:spLocks noGrp="1"/>
          </p:cNvSpPr>
          <p:nvPr>
            <p:ph idx="1"/>
          </p:nvPr>
        </p:nvSpPr>
        <p:spPr>
          <a:xfrm>
            <a:off x="1028700" y="2196935"/>
            <a:ext cx="7200900" cy="3670465"/>
          </a:xfrm>
          <a:ln w="28575">
            <a:solidFill>
              <a:srgbClr val="FFC000"/>
            </a:solidFill>
          </a:ln>
        </p:spPr>
        <p:txBody>
          <a:bodyPr>
            <a:normAutofit/>
          </a:bodyPr>
          <a:lstStyle/>
          <a:p>
            <a:r>
              <a:rPr lang="en-US" sz="3600" dirty="0" smtClean="0">
                <a:latin typeface="Calibri" pitchFamily="34" charset="0"/>
              </a:rPr>
              <a:t>Today, while you are waiting to use the IR or </a:t>
            </a:r>
            <a:r>
              <a:rPr lang="en-US" sz="3600" dirty="0" smtClean="0">
                <a:latin typeface="Calibri" pitchFamily="34" charset="0"/>
              </a:rPr>
              <a:t>refractometer and </a:t>
            </a:r>
            <a:r>
              <a:rPr lang="en-US" sz="3600" b="1" dirty="0" smtClean="0">
                <a:latin typeface="Calibri" pitchFamily="34" charset="0"/>
              </a:rPr>
              <a:t>after distillation</a:t>
            </a:r>
            <a:r>
              <a:rPr lang="en-US" sz="3600" dirty="0" smtClean="0">
                <a:latin typeface="Calibri" pitchFamily="34" charset="0"/>
              </a:rPr>
              <a:t>:</a:t>
            </a:r>
            <a:endParaRPr lang="en-US" sz="3600" dirty="0" smtClean="0">
              <a:latin typeface="Calibri" pitchFamily="34" charset="0"/>
            </a:endParaRPr>
          </a:p>
          <a:p>
            <a:pPr lvl="1"/>
            <a:r>
              <a:rPr lang="en-US" sz="3600" i="0" dirty="0" smtClean="0">
                <a:latin typeface="Calibri" pitchFamily="34" charset="0"/>
              </a:rPr>
              <a:t>Record </a:t>
            </a:r>
            <a:r>
              <a:rPr lang="en-US" sz="3600" i="0" dirty="0">
                <a:latin typeface="Calibri" pitchFamily="34" charset="0"/>
              </a:rPr>
              <a:t>mass of product</a:t>
            </a:r>
          </a:p>
          <a:p>
            <a:pPr lvl="1"/>
            <a:r>
              <a:rPr lang="en-US" sz="3600" i="0" dirty="0">
                <a:latin typeface="Calibri" pitchFamily="34" charset="0"/>
              </a:rPr>
              <a:t>Take melting point of </a:t>
            </a:r>
            <a:r>
              <a:rPr lang="en-US" sz="3600" i="0" dirty="0" smtClean="0">
                <a:latin typeface="Calibri" pitchFamily="34" charset="0"/>
              </a:rPr>
              <a:t>product</a:t>
            </a:r>
            <a:endParaRPr lang="en-US" sz="2800" i="0" dirty="0" smtClean="0">
              <a:latin typeface="Calibri" pitchFamily="34" charset="0"/>
            </a:endParaRPr>
          </a:p>
          <a:p>
            <a:pPr>
              <a:buNone/>
            </a:pPr>
            <a:endParaRPr lang="en-US" sz="2800" dirty="0"/>
          </a:p>
        </p:txBody>
      </p:sp>
    </p:spTree>
    <p:extLst>
      <p:ext uri="{BB962C8B-B14F-4D97-AF65-F5344CB8AC3E}">
        <p14:creationId xmlns="" xmlns:p14="http://schemas.microsoft.com/office/powerpoint/2010/main" val="7706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799"/>
            <a:ext cx="7200900" cy="1173145"/>
          </a:xfrm>
          <a:ln w="28575">
            <a:solidFill>
              <a:srgbClr val="FFC000"/>
            </a:solidFill>
          </a:ln>
        </p:spPr>
        <p:txBody>
          <a:bodyPr>
            <a:noAutofit/>
          </a:bodyPr>
          <a:lstStyle/>
          <a:p>
            <a:pPr algn="ctr"/>
            <a:r>
              <a:rPr lang="en-US" sz="3600" dirty="0" smtClean="0"/>
              <a:t>Today in Lab: </a:t>
            </a:r>
            <a:br>
              <a:rPr lang="en-US" sz="3600" dirty="0" smtClean="0"/>
            </a:br>
            <a:r>
              <a:rPr lang="en-US" sz="3600" dirty="0" smtClean="0"/>
              <a:t>Identification of an Unknown</a:t>
            </a:r>
            <a:endParaRPr lang="en-US" sz="3600" dirty="0"/>
          </a:p>
        </p:txBody>
      </p:sp>
      <p:sp>
        <p:nvSpPr>
          <p:cNvPr id="3" name="Content Placeholder 2"/>
          <p:cNvSpPr>
            <a:spLocks noGrp="1"/>
          </p:cNvSpPr>
          <p:nvPr>
            <p:ph idx="1"/>
          </p:nvPr>
        </p:nvSpPr>
        <p:spPr>
          <a:xfrm>
            <a:off x="1028700" y="2100105"/>
            <a:ext cx="7200900" cy="4507729"/>
          </a:xfrm>
          <a:ln w="28575">
            <a:solidFill>
              <a:srgbClr val="FFC000"/>
            </a:solidFill>
          </a:ln>
        </p:spPr>
        <p:txBody>
          <a:bodyPr>
            <a:noAutofit/>
          </a:bodyPr>
          <a:lstStyle/>
          <a:p>
            <a:pPr marL="285792" indent="-346075">
              <a:lnSpc>
                <a:spcPts val="2875"/>
              </a:lnSpc>
              <a:spcBef>
                <a:spcPts val="600"/>
              </a:spcBef>
              <a:tabLst>
                <a:tab pos="2171700" algn="l"/>
                <a:tab pos="2400300" algn="l"/>
                <a:tab pos="3314700" algn="l"/>
                <a:tab pos="3543300" algn="l"/>
              </a:tabLst>
              <a:defRPr/>
            </a:pPr>
            <a:r>
              <a:rPr lang="en-US" sz="2400" b="1" dirty="0" smtClean="0">
                <a:latin typeface="Calibri" pitchFamily="34" charset="0"/>
                <a:cs typeface="Times New Roman" pitchFamily="18" charset="0"/>
              </a:rPr>
              <a:t>Physical </a:t>
            </a:r>
            <a:r>
              <a:rPr lang="en-US" sz="2400" b="1" dirty="0">
                <a:latin typeface="Calibri" pitchFamily="34" charset="0"/>
                <a:cs typeface="Times New Roman" pitchFamily="18" charset="0"/>
              </a:rPr>
              <a:t>Properties</a:t>
            </a:r>
            <a:r>
              <a:rPr lang="en-US" sz="2400" dirty="0">
                <a:latin typeface="Calibri" pitchFamily="34" charset="0"/>
                <a:cs typeface="Times New Roman" pitchFamily="18" charset="0"/>
              </a:rPr>
              <a:t>:</a:t>
            </a:r>
          </a:p>
          <a:p>
            <a:pPr marL="519154" lvl="1" indent="-290513">
              <a:lnSpc>
                <a:spcPts val="2875"/>
              </a:lnSpc>
              <a:spcBef>
                <a:spcPts val="600"/>
              </a:spcBef>
              <a:tabLst>
                <a:tab pos="2171700" algn="l"/>
                <a:tab pos="2400300" algn="l"/>
                <a:tab pos="3314700" algn="l"/>
                <a:tab pos="3543300" algn="l"/>
              </a:tabLst>
              <a:defRPr/>
            </a:pPr>
            <a:r>
              <a:rPr lang="en-US" sz="2400" i="0" dirty="0" smtClean="0">
                <a:latin typeface="Calibri" pitchFamily="34" charset="0"/>
                <a:cs typeface="Times New Roman" pitchFamily="18" charset="0"/>
              </a:rPr>
              <a:t>Physical Characteristics of Unknown (color, odor, etc.)</a:t>
            </a:r>
          </a:p>
          <a:p>
            <a:pPr marL="519154" lvl="1" indent="-290513">
              <a:lnSpc>
                <a:spcPts val="2875"/>
              </a:lnSpc>
              <a:spcBef>
                <a:spcPts val="600"/>
              </a:spcBef>
              <a:tabLst>
                <a:tab pos="2171700" algn="l"/>
                <a:tab pos="2400300" algn="l"/>
                <a:tab pos="3314700" algn="l"/>
                <a:tab pos="3543300" algn="l"/>
              </a:tabLst>
              <a:defRPr/>
            </a:pPr>
            <a:r>
              <a:rPr lang="en-US" sz="2400" i="0" dirty="0" smtClean="0">
                <a:latin typeface="Calibri" pitchFamily="34" charset="0"/>
                <a:cs typeface="Times New Roman" pitchFamily="18" charset="0"/>
              </a:rPr>
              <a:t>Boiling </a:t>
            </a:r>
            <a:r>
              <a:rPr lang="en-US" sz="2400" i="0" dirty="0">
                <a:latin typeface="Calibri" pitchFamily="34" charset="0"/>
                <a:cs typeface="Times New Roman" pitchFamily="18" charset="0"/>
              </a:rPr>
              <a:t>Point &amp; Purification (Simple Distillation)</a:t>
            </a:r>
          </a:p>
          <a:p>
            <a:pPr marL="519154" lvl="1" indent="-290513">
              <a:lnSpc>
                <a:spcPts val="2875"/>
              </a:lnSpc>
              <a:spcBef>
                <a:spcPts val="600"/>
              </a:spcBef>
              <a:tabLst>
                <a:tab pos="2171700" algn="l"/>
                <a:tab pos="2400300" algn="l"/>
                <a:tab pos="3314700" algn="l"/>
                <a:tab pos="3543300" algn="l"/>
              </a:tabLst>
              <a:defRPr/>
            </a:pPr>
            <a:r>
              <a:rPr lang="en-US" sz="2400" i="0" dirty="0" smtClean="0">
                <a:latin typeface="Calibri" pitchFamily="34" charset="0"/>
                <a:cs typeface="Times New Roman" pitchFamily="18" charset="0"/>
              </a:rPr>
              <a:t>Refractive </a:t>
            </a:r>
            <a:r>
              <a:rPr lang="en-US" sz="2400" i="0" dirty="0">
                <a:latin typeface="Calibri" pitchFamily="34" charset="0"/>
                <a:cs typeface="Times New Roman" pitchFamily="18" charset="0"/>
              </a:rPr>
              <a:t>Index with temperature correction</a:t>
            </a:r>
          </a:p>
          <a:p>
            <a:pPr marL="519154" lvl="1" indent="-290513">
              <a:lnSpc>
                <a:spcPts val="2875"/>
              </a:lnSpc>
              <a:spcBef>
                <a:spcPts val="600"/>
              </a:spcBef>
              <a:tabLst>
                <a:tab pos="2171700" algn="l"/>
                <a:tab pos="2400300" algn="l"/>
                <a:tab pos="3314700" algn="l"/>
                <a:tab pos="3543300" algn="l"/>
              </a:tabLst>
              <a:defRPr/>
            </a:pPr>
            <a:r>
              <a:rPr lang="en-US" sz="2400" i="0" dirty="0">
                <a:latin typeface="Calibri" pitchFamily="34" charset="0"/>
                <a:cs typeface="Times New Roman" pitchFamily="18" charset="0"/>
              </a:rPr>
              <a:t>Solubility (Relative to Water)</a:t>
            </a:r>
          </a:p>
          <a:p>
            <a:pPr marL="519154" lvl="1" indent="-290513">
              <a:lnSpc>
                <a:spcPts val="2875"/>
              </a:lnSpc>
              <a:spcBef>
                <a:spcPts val="600"/>
              </a:spcBef>
              <a:tabLst>
                <a:tab pos="2171700" algn="l"/>
                <a:tab pos="2400300" algn="l"/>
                <a:tab pos="3314700" algn="l"/>
                <a:tab pos="3543300" algn="l"/>
              </a:tabLst>
              <a:defRPr/>
            </a:pPr>
            <a:r>
              <a:rPr lang="en-US" sz="2400" i="0" dirty="0">
                <a:latin typeface="Calibri" pitchFamily="34" charset="0"/>
                <a:cs typeface="Times New Roman" pitchFamily="18" charset="0"/>
              </a:rPr>
              <a:t>Density (Relative to Water)</a:t>
            </a:r>
          </a:p>
          <a:p>
            <a:pPr marL="285792" indent="-346075">
              <a:lnSpc>
                <a:spcPts val="2875"/>
              </a:lnSpc>
              <a:spcBef>
                <a:spcPts val="600"/>
              </a:spcBef>
              <a:tabLst>
                <a:tab pos="2171700" algn="l"/>
                <a:tab pos="2400300" algn="l"/>
                <a:tab pos="3314700" algn="l"/>
                <a:tab pos="3543300" algn="l"/>
              </a:tabLst>
              <a:defRPr/>
            </a:pPr>
            <a:r>
              <a:rPr lang="en-US" sz="2400" b="1" dirty="0">
                <a:latin typeface="Calibri" pitchFamily="34" charset="0"/>
                <a:cs typeface="Times New Roman" pitchFamily="18" charset="0"/>
              </a:rPr>
              <a:t>Infrared </a:t>
            </a:r>
            <a:r>
              <a:rPr lang="en-US" sz="2400" b="1" dirty="0" smtClean="0">
                <a:latin typeface="Calibri" pitchFamily="34" charset="0"/>
                <a:cs typeface="Times New Roman" pitchFamily="18" charset="0"/>
              </a:rPr>
              <a:t>Spectrum</a:t>
            </a:r>
            <a:endParaRPr lang="en-US" sz="2400" b="1" dirty="0">
              <a:latin typeface="Calibri" pitchFamily="34" charset="0"/>
              <a:cs typeface="Times New Roman" pitchFamily="18" charset="0"/>
            </a:endParaRPr>
          </a:p>
          <a:p>
            <a:pPr marL="285792" lvl="1" indent="-346075">
              <a:lnSpc>
                <a:spcPts val="2875"/>
              </a:lnSpc>
              <a:spcBef>
                <a:spcPts val="600"/>
              </a:spcBef>
              <a:buFont typeface="Franklin Gothic Book" panose="020B0503020102020204" pitchFamily="34" charset="0"/>
              <a:buChar char="■"/>
              <a:tabLst>
                <a:tab pos="2171700" algn="l"/>
                <a:tab pos="2400300" algn="l"/>
                <a:tab pos="3314700" algn="l"/>
                <a:tab pos="3543300" algn="l"/>
              </a:tabLst>
              <a:defRPr/>
            </a:pPr>
            <a:r>
              <a:rPr lang="en-US" sz="2400" i="0" dirty="0" smtClean="0">
                <a:latin typeface="Calibri" pitchFamily="34" charset="0"/>
                <a:cs typeface="Times New Roman" pitchFamily="18" charset="0"/>
              </a:rPr>
              <a:t>Next week, take 1H-NMR spectrum in GMU NMR Center, room 18 PH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27805"/>
            <a:ext cx="7200900" cy="828136"/>
          </a:xfrm>
          <a:ln w="28575">
            <a:solidFill>
              <a:srgbClr val="FFC000"/>
            </a:solidFill>
          </a:ln>
        </p:spPr>
        <p:txBody>
          <a:bodyPr>
            <a:normAutofit/>
          </a:bodyPr>
          <a:lstStyle/>
          <a:p>
            <a:pPr algn="ctr"/>
            <a:r>
              <a:rPr lang="en-US" dirty="0"/>
              <a:t>Simple </a:t>
            </a:r>
            <a:r>
              <a:rPr lang="en-US" dirty="0" smtClean="0"/>
              <a:t>Distillation notes</a:t>
            </a:r>
            <a:endParaRPr lang="en-US" dirty="0"/>
          </a:p>
        </p:txBody>
      </p:sp>
      <p:sp>
        <p:nvSpPr>
          <p:cNvPr id="3" name="Content Placeholder 2"/>
          <p:cNvSpPr>
            <a:spLocks noGrp="1"/>
          </p:cNvSpPr>
          <p:nvPr>
            <p:ph idx="1"/>
          </p:nvPr>
        </p:nvSpPr>
        <p:spPr>
          <a:xfrm>
            <a:off x="1028700" y="1362974"/>
            <a:ext cx="7200900" cy="5262113"/>
          </a:xfrm>
          <a:ln w="28575">
            <a:solidFill>
              <a:srgbClr val="FFC000"/>
            </a:solidFill>
          </a:ln>
        </p:spPr>
        <p:txBody>
          <a:bodyPr>
            <a:normAutofit fontScale="85000" lnSpcReduction="10000"/>
          </a:bodyPr>
          <a:lstStyle/>
          <a:p>
            <a:pPr marL="282617" indent="-334963">
              <a:lnSpc>
                <a:spcPts val="3000"/>
              </a:lnSpc>
              <a:spcBef>
                <a:spcPts val="600"/>
              </a:spcBef>
              <a:spcAft>
                <a:spcPts val="600"/>
              </a:spcAft>
              <a:defRPr/>
            </a:pPr>
            <a:r>
              <a:rPr lang="en-US" sz="2600" dirty="0"/>
              <a:t>Use lab jack to adjust height of hot </a:t>
            </a:r>
            <a:r>
              <a:rPr lang="en-US" sz="2600" dirty="0" smtClean="0"/>
              <a:t>plate.</a:t>
            </a:r>
            <a:endParaRPr lang="en-US" sz="2600" dirty="0"/>
          </a:p>
          <a:p>
            <a:pPr marL="282617" indent="-334963">
              <a:lnSpc>
                <a:spcPts val="3000"/>
              </a:lnSpc>
              <a:spcBef>
                <a:spcPts val="600"/>
              </a:spcBef>
              <a:spcAft>
                <a:spcPts val="600"/>
              </a:spcAft>
              <a:defRPr/>
            </a:pPr>
            <a:r>
              <a:rPr lang="en-US" sz="2600" b="1" dirty="0"/>
              <a:t>Firmly</a:t>
            </a:r>
            <a:r>
              <a:rPr lang="en-US" sz="2600" dirty="0"/>
              <a:t> attach utility clamp to distillation flask and ring </a:t>
            </a:r>
            <a:r>
              <a:rPr lang="en-US" sz="2600" dirty="0" smtClean="0"/>
              <a:t>stand.</a:t>
            </a:r>
            <a:endParaRPr lang="en-US" sz="2600" dirty="0"/>
          </a:p>
          <a:p>
            <a:pPr marL="282617" indent="-334963">
              <a:lnSpc>
                <a:spcPts val="3000"/>
              </a:lnSpc>
              <a:spcBef>
                <a:spcPts val="600"/>
              </a:spcBef>
              <a:spcAft>
                <a:spcPts val="600"/>
              </a:spcAft>
              <a:defRPr/>
            </a:pPr>
            <a:r>
              <a:rPr lang="en-US" sz="2600" dirty="0"/>
              <a:t>Use second utility clamp attached to </a:t>
            </a:r>
            <a:r>
              <a:rPr lang="en-US" sz="2600" dirty="0" smtClean="0"/>
              <a:t>condenser and </a:t>
            </a:r>
            <a:r>
              <a:rPr lang="en-US" sz="2600" dirty="0"/>
              <a:t>ring </a:t>
            </a:r>
            <a:r>
              <a:rPr lang="en-US" sz="2600" dirty="0" smtClean="0"/>
              <a:t>stand.</a:t>
            </a:r>
            <a:endParaRPr lang="en-US" sz="2600" dirty="0"/>
          </a:p>
          <a:p>
            <a:pPr marL="282617" indent="-334963">
              <a:lnSpc>
                <a:spcPts val="3000"/>
              </a:lnSpc>
              <a:spcBef>
                <a:spcPts val="600"/>
              </a:spcBef>
              <a:spcAft>
                <a:spcPts val="600"/>
              </a:spcAft>
              <a:defRPr/>
            </a:pPr>
            <a:r>
              <a:rPr lang="en-US" sz="2600" dirty="0"/>
              <a:t>Use blue Keck clamps to secure the other parts of the </a:t>
            </a:r>
            <a:r>
              <a:rPr lang="en-US" sz="2600" dirty="0" smtClean="0"/>
              <a:t>apparatus.</a:t>
            </a:r>
            <a:endParaRPr lang="en-US" sz="2600" dirty="0"/>
          </a:p>
          <a:p>
            <a:pPr marL="282617" indent="-334963">
              <a:lnSpc>
                <a:spcPts val="3000"/>
              </a:lnSpc>
              <a:spcBef>
                <a:spcPts val="600"/>
              </a:spcBef>
              <a:spcAft>
                <a:spcPts val="600"/>
              </a:spcAft>
              <a:defRPr/>
            </a:pPr>
            <a:r>
              <a:rPr lang="en-US" sz="2600" dirty="0"/>
              <a:t>Ensure that the water inlet/outlet tubes face upwards so that they avoid the hot plate</a:t>
            </a:r>
          </a:p>
          <a:p>
            <a:pPr marL="282617" indent="-334963">
              <a:lnSpc>
                <a:spcPts val="3000"/>
              </a:lnSpc>
              <a:spcBef>
                <a:spcPts val="600"/>
              </a:spcBef>
              <a:spcAft>
                <a:spcPts val="600"/>
              </a:spcAft>
              <a:defRPr/>
            </a:pPr>
            <a:r>
              <a:rPr lang="en-US" sz="2600" dirty="0"/>
              <a:t>Insert thermometer through adapter so that the bulb is positioned </a:t>
            </a:r>
            <a:r>
              <a:rPr lang="en-US" sz="2600" u="sng" dirty="0"/>
              <a:t>just below elbow opening to condenser</a:t>
            </a:r>
            <a:endParaRPr 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27805"/>
            <a:ext cx="7200900" cy="828136"/>
          </a:xfrm>
          <a:ln w="28575">
            <a:solidFill>
              <a:srgbClr val="FFC000"/>
            </a:solidFill>
          </a:ln>
        </p:spPr>
        <p:txBody>
          <a:bodyPr>
            <a:normAutofit/>
          </a:bodyPr>
          <a:lstStyle/>
          <a:p>
            <a:pPr algn="ctr"/>
            <a:r>
              <a:rPr lang="en-US" dirty="0"/>
              <a:t>Simple </a:t>
            </a:r>
            <a:r>
              <a:rPr lang="en-US" dirty="0" smtClean="0"/>
              <a:t>Distillation notes</a:t>
            </a:r>
            <a:endParaRPr lang="en-US" dirty="0"/>
          </a:p>
        </p:txBody>
      </p:sp>
      <p:sp>
        <p:nvSpPr>
          <p:cNvPr id="3" name="Content Placeholder 2"/>
          <p:cNvSpPr>
            <a:spLocks noGrp="1"/>
          </p:cNvSpPr>
          <p:nvPr>
            <p:ph idx="1"/>
          </p:nvPr>
        </p:nvSpPr>
        <p:spPr>
          <a:xfrm>
            <a:off x="1028700" y="1362974"/>
            <a:ext cx="7200900" cy="5262113"/>
          </a:xfrm>
          <a:ln w="28575">
            <a:solidFill>
              <a:srgbClr val="FFC000"/>
            </a:solidFill>
          </a:ln>
        </p:spPr>
        <p:txBody>
          <a:bodyPr>
            <a:normAutofit/>
          </a:bodyPr>
          <a:lstStyle/>
          <a:p>
            <a:pPr>
              <a:tabLst>
                <a:tab pos="6913563" algn="l"/>
              </a:tabLst>
              <a:defRPr/>
            </a:pPr>
            <a:r>
              <a:rPr lang="en-US" sz="3200" dirty="0" smtClean="0">
                <a:latin typeface="Calibri" pitchFamily="34" charset="0"/>
              </a:rPr>
              <a:t>Use </a:t>
            </a:r>
            <a:r>
              <a:rPr lang="en-US" sz="3200" b="1" dirty="0" smtClean="0">
                <a:solidFill>
                  <a:schemeClr val="accent2">
                    <a:lumMod val="50000"/>
                  </a:schemeClr>
                </a:solidFill>
                <a:latin typeface="Calibri" pitchFamily="34" charset="0"/>
              </a:rPr>
              <a:t>boiling stones!</a:t>
            </a:r>
          </a:p>
          <a:p>
            <a:pPr>
              <a:tabLst>
                <a:tab pos="6913563" algn="l"/>
              </a:tabLst>
              <a:defRPr/>
            </a:pPr>
            <a:r>
              <a:rPr lang="en-US" sz="3200" dirty="0" smtClean="0">
                <a:latin typeface="Calibri" pitchFamily="34" charset="0"/>
              </a:rPr>
              <a:t>Receiving flask immersed in </a:t>
            </a:r>
            <a:r>
              <a:rPr lang="en-US" sz="3200" b="1" dirty="0" smtClean="0">
                <a:solidFill>
                  <a:schemeClr val="accent2">
                    <a:lumMod val="50000"/>
                  </a:schemeClr>
                </a:solidFill>
                <a:latin typeface="Calibri" pitchFamily="34" charset="0"/>
              </a:rPr>
              <a:t>ice bath.</a:t>
            </a:r>
          </a:p>
          <a:p>
            <a:pPr>
              <a:tabLst>
                <a:tab pos="6913563" algn="l"/>
              </a:tabLst>
              <a:defRPr/>
            </a:pPr>
            <a:r>
              <a:rPr lang="en-US" sz="3200" dirty="0" smtClean="0">
                <a:latin typeface="Calibri" pitchFamily="34" charset="0"/>
              </a:rPr>
              <a:t>You may need wrap the distilling flask and head in Al foil (shiny side in).</a:t>
            </a:r>
          </a:p>
          <a:p>
            <a:pPr>
              <a:tabLst>
                <a:tab pos="6913563" algn="l"/>
              </a:tabLst>
              <a:defRPr/>
            </a:pPr>
            <a:r>
              <a:rPr lang="en-US" sz="3200" dirty="0" smtClean="0">
                <a:latin typeface="Calibri" pitchFamily="34" charset="0"/>
              </a:rPr>
              <a:t>Do not distill to dryness!</a:t>
            </a:r>
          </a:p>
        </p:txBody>
      </p:sp>
    </p:spTree>
  </p:cSld>
  <p:clrMapOvr>
    <a:masterClrMapping/>
  </p:clrMapOvr>
</p:sld>
</file>

<file path=ppt/theme/theme1.xml><?xml version="1.0" encoding="utf-8"?>
<a:theme xmlns:a="http://schemas.openxmlformats.org/drawingml/2006/main" name="Crop">
  <a:themeElements>
    <a:clrScheme name="Custom 8">
      <a:dk1>
        <a:srgbClr val="006600"/>
      </a:dk1>
      <a:lt1>
        <a:srgbClr val="006600"/>
      </a:lt1>
      <a:dk2>
        <a:srgbClr val="FFC000"/>
      </a:dk2>
      <a:lt2>
        <a:srgbClr val="006600"/>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2.xml><?xml version="1.0" encoding="utf-8"?>
<a:theme xmlns:a="http://schemas.openxmlformats.org/drawingml/2006/main" name="1_Crop">
  <a:themeElements>
    <a:clrScheme name="Custom 23">
      <a:dk1>
        <a:srgbClr val="FFFFFF"/>
      </a:dk1>
      <a:lt1>
        <a:srgbClr val="FFFFFF"/>
      </a:lt1>
      <a:dk2>
        <a:srgbClr val="006600"/>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TotalTime>
  <Words>862</Words>
  <Application>Microsoft Office PowerPoint</Application>
  <PresentationFormat>On-screen Show (4:3)</PresentationFormat>
  <Paragraphs>129</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Crop</vt:lpstr>
      <vt:lpstr>1_Crop</vt:lpstr>
      <vt:lpstr>NMR Unknown spectroscopy</vt:lpstr>
      <vt:lpstr>Schedule of day</vt:lpstr>
      <vt:lpstr>Due Dates</vt:lpstr>
      <vt:lpstr>Grading from last week</vt:lpstr>
      <vt:lpstr>Report for Next Week</vt:lpstr>
      <vt:lpstr>Today in Lab: Part II of Friedel-Crafts Synthesis</vt:lpstr>
      <vt:lpstr>Today in Lab:  Identification of an Unknown</vt:lpstr>
      <vt:lpstr>Simple Distillation notes</vt:lpstr>
      <vt:lpstr>Simple Distillation notes</vt:lpstr>
      <vt:lpstr>Solubility/Density Relative to Water:</vt:lpstr>
      <vt:lpstr>Refractive Index</vt:lpstr>
      <vt:lpstr>Refractive Index</vt:lpstr>
      <vt:lpstr>Refractive Index</vt:lpstr>
      <vt:lpstr>IR Spectroscopy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Arion E;Elizabeth Lang</dc:creator>
  <cp:lastModifiedBy>user</cp:lastModifiedBy>
  <cp:revision>86</cp:revision>
  <dcterms:created xsi:type="dcterms:W3CDTF">2016-08-04T16:44:57Z</dcterms:created>
  <dcterms:modified xsi:type="dcterms:W3CDTF">2018-10-04T16:29:10Z</dcterms:modified>
</cp:coreProperties>
</file>